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00" r:id="rId3"/>
    <p:sldId id="282" r:id="rId4"/>
    <p:sldId id="325" r:id="rId5"/>
    <p:sldId id="340" r:id="rId6"/>
    <p:sldId id="331" r:id="rId7"/>
    <p:sldId id="341" r:id="rId8"/>
    <p:sldId id="342" r:id="rId9"/>
    <p:sldId id="327" r:id="rId10"/>
    <p:sldId id="332" r:id="rId11"/>
    <p:sldId id="328" r:id="rId12"/>
    <p:sldId id="333" r:id="rId13"/>
    <p:sldId id="334" r:id="rId14"/>
    <p:sldId id="343" r:id="rId15"/>
    <p:sldId id="335" r:id="rId16"/>
    <p:sldId id="344" r:id="rId17"/>
    <p:sldId id="336" r:id="rId18"/>
    <p:sldId id="338" r:id="rId19"/>
    <p:sldId id="345" r:id="rId20"/>
    <p:sldId id="339" r:id="rId21"/>
    <p:sldId id="346" r:id="rId22"/>
    <p:sldId id="347" r:id="rId23"/>
    <p:sldId id="311" r:id="rId24"/>
    <p:sldId id="308" r:id="rId25"/>
    <p:sldId id="350" r:id="rId26"/>
    <p:sldId id="348" r:id="rId27"/>
    <p:sldId id="349" r:id="rId28"/>
    <p:sldId id="351" r:id="rId29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30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09F67E6-AAE7-4F3A-ABB6-E3BD6CF5CA20}">
          <p14:sldIdLst>
            <p14:sldId id="299"/>
            <p14:sldId id="300"/>
            <p14:sldId id="282"/>
            <p14:sldId id="325"/>
            <p14:sldId id="340"/>
            <p14:sldId id="331"/>
            <p14:sldId id="341"/>
            <p14:sldId id="342"/>
            <p14:sldId id="327"/>
            <p14:sldId id="332"/>
            <p14:sldId id="328"/>
            <p14:sldId id="333"/>
            <p14:sldId id="334"/>
            <p14:sldId id="343"/>
            <p14:sldId id="335"/>
            <p14:sldId id="344"/>
            <p14:sldId id="336"/>
            <p14:sldId id="338"/>
            <p14:sldId id="345"/>
            <p14:sldId id="339"/>
            <p14:sldId id="346"/>
            <p14:sldId id="347"/>
            <p14:sldId id="311"/>
            <p14:sldId id="308"/>
            <p14:sldId id="350"/>
            <p14:sldId id="348"/>
            <p14:sldId id="349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42395" y="2827896"/>
            <a:ext cx="4532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 err="1">
                <a:solidFill>
                  <a:schemeClr val="bg1"/>
                </a:solidFill>
              </a:rPr>
              <a:t>Project_WEB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4932997" y="3751226"/>
            <a:ext cx="2326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발표자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ko-KR" altLang="en-US" sz="1600" dirty="0" err="1">
                <a:solidFill>
                  <a:schemeClr val="bg1"/>
                </a:solidFill>
              </a:rPr>
              <a:t>천은진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(2019648046)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2695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Project Video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6FA43-A43A-41EB-9692-DB79D735CCA1}"/>
              </a:ext>
            </a:extLst>
          </p:cNvPr>
          <p:cNvSpPr txBox="1"/>
          <p:nvPr/>
        </p:nvSpPr>
        <p:spPr>
          <a:xfrm>
            <a:off x="2289252" y="1180991"/>
            <a:ext cx="1923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Projects Video - Code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03562C-3E2C-4974-A28A-24E9EFF31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97" y="2432924"/>
            <a:ext cx="8667750" cy="3676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90D553-2E54-4A94-9D72-9BEEA5D654E9}"/>
              </a:ext>
            </a:extLst>
          </p:cNvPr>
          <p:cNvSpPr txBox="1"/>
          <p:nvPr/>
        </p:nvSpPr>
        <p:spPr>
          <a:xfrm>
            <a:off x="718308" y="1768978"/>
            <a:ext cx="5458373" cy="393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chemeClr val="accent4"/>
                </a:solidFill>
              </a:rPr>
              <a:t>Project Video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80C3895-021E-4153-9169-16E3860896B3}"/>
              </a:ext>
            </a:extLst>
          </p:cNvPr>
          <p:cNvCxnSpPr>
            <a:cxnSpLocks/>
          </p:cNvCxnSpPr>
          <p:nvPr/>
        </p:nvCxnSpPr>
        <p:spPr>
          <a:xfrm>
            <a:off x="630144" y="1710118"/>
            <a:ext cx="0" cy="520410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2E036BD-54AD-4232-B9CA-1A9B085A603D}"/>
              </a:ext>
            </a:extLst>
          </p:cNvPr>
          <p:cNvCxnSpPr>
            <a:cxnSpLocks/>
          </p:cNvCxnSpPr>
          <p:nvPr/>
        </p:nvCxnSpPr>
        <p:spPr>
          <a:xfrm>
            <a:off x="1685601" y="3048000"/>
            <a:ext cx="1344470" cy="0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8A96D0-1AA6-463D-824E-61861223251E}"/>
              </a:ext>
            </a:extLst>
          </p:cNvPr>
          <p:cNvSpPr/>
          <p:nvPr/>
        </p:nvSpPr>
        <p:spPr>
          <a:xfrm>
            <a:off x="1320519" y="3455295"/>
            <a:ext cx="7805552" cy="695355"/>
          </a:xfrm>
          <a:prstGeom prst="rect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16360C-53F4-4684-B86B-A1AA0FDEFDCA}"/>
              </a:ext>
            </a:extLst>
          </p:cNvPr>
          <p:cNvSpPr/>
          <p:nvPr/>
        </p:nvSpPr>
        <p:spPr>
          <a:xfrm>
            <a:off x="1320519" y="4308221"/>
            <a:ext cx="7805552" cy="695355"/>
          </a:xfrm>
          <a:prstGeom prst="rect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B9DB3E1-9F6C-4584-B4A3-E47D8F4275EB}"/>
              </a:ext>
            </a:extLst>
          </p:cNvPr>
          <p:cNvCxnSpPr>
            <a:cxnSpLocks/>
          </p:cNvCxnSpPr>
          <p:nvPr/>
        </p:nvCxnSpPr>
        <p:spPr>
          <a:xfrm>
            <a:off x="3583126" y="2959323"/>
            <a:ext cx="5889811" cy="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D1C6A1A-5A4C-45A9-98D5-1F02B22B6896}"/>
              </a:ext>
            </a:extLst>
          </p:cNvPr>
          <p:cNvSpPr txBox="1"/>
          <p:nvPr/>
        </p:nvSpPr>
        <p:spPr>
          <a:xfrm>
            <a:off x="9536797" y="2779209"/>
            <a:ext cx="2475909" cy="36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accent4"/>
                </a:solidFill>
              </a:rPr>
              <a:t>Header </a:t>
            </a:r>
            <a:r>
              <a:rPr lang="ko-KR" altLang="en-US" sz="1600" dirty="0">
                <a:solidFill>
                  <a:schemeClr val="accent4"/>
                </a:solidFill>
              </a:rPr>
              <a:t>부분의 문구 변경</a:t>
            </a:r>
            <a:endParaRPr lang="en-US" altLang="ko-KR" sz="1600" dirty="0">
              <a:solidFill>
                <a:schemeClr val="accent4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895F847-20E2-454E-B6A3-F79951323899}"/>
              </a:ext>
            </a:extLst>
          </p:cNvPr>
          <p:cNvCxnSpPr>
            <a:cxnSpLocks/>
          </p:cNvCxnSpPr>
          <p:nvPr/>
        </p:nvCxnSpPr>
        <p:spPr>
          <a:xfrm>
            <a:off x="9126071" y="3559958"/>
            <a:ext cx="406168" cy="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B94407-0554-4981-A2EF-10B1C6765FBD}"/>
              </a:ext>
            </a:extLst>
          </p:cNvPr>
          <p:cNvSpPr txBox="1"/>
          <p:nvPr/>
        </p:nvSpPr>
        <p:spPr>
          <a:xfrm>
            <a:off x="9633526" y="3379844"/>
            <a:ext cx="2475909" cy="656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4"/>
                </a:solidFill>
              </a:rPr>
              <a:t>비디오 제목 변경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4"/>
                </a:solidFill>
              </a:rPr>
              <a:t>비디오 크기와 영상 변경</a:t>
            </a:r>
            <a:endParaRPr lang="en-US" altLang="ko-KR" sz="1600" dirty="0">
              <a:solidFill>
                <a:schemeClr val="accent4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703EF3-377A-43A1-8C0E-4C8B23D5AEE1}"/>
              </a:ext>
            </a:extLst>
          </p:cNvPr>
          <p:cNvCxnSpPr>
            <a:cxnSpLocks/>
          </p:cNvCxnSpPr>
          <p:nvPr/>
        </p:nvCxnSpPr>
        <p:spPr>
          <a:xfrm flipV="1">
            <a:off x="9126071" y="3707882"/>
            <a:ext cx="406168" cy="694758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695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7" y="652394"/>
            <a:ext cx="753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4760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Interests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My Interests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1FBDC8-0D6B-4657-BF93-C0281A2F3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779" y="1836429"/>
            <a:ext cx="2361320" cy="46844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5D292A-E687-42CA-A733-9D4D86C79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29" y="1836429"/>
            <a:ext cx="2369531" cy="46844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10BE3B-AA07-40AF-B571-62FEBDC75629}"/>
              </a:ext>
            </a:extLst>
          </p:cNvPr>
          <p:cNvSpPr txBox="1"/>
          <p:nvPr/>
        </p:nvSpPr>
        <p:spPr>
          <a:xfrm>
            <a:off x="779747" y="3348797"/>
            <a:ext cx="5200463" cy="1693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accent4"/>
                </a:solidFill>
              </a:rPr>
              <a:t>Interests</a:t>
            </a:r>
            <a:r>
              <a:rPr lang="ko-KR" altLang="en-US" dirty="0">
                <a:solidFill>
                  <a:schemeClr val="accent4"/>
                </a:solidFill>
              </a:rPr>
              <a:t> 메뉴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초기화면에서 세 번째 메뉴를 클릭하면 오른쪽과 같은</a:t>
            </a:r>
            <a:r>
              <a:rPr lang="en-US" altLang="ko-KR" sz="1400" dirty="0">
                <a:solidFill>
                  <a:schemeClr val="accent4"/>
                </a:solidFill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</a:rPr>
              <a:t>화면을 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볼 수 있습니다</a:t>
            </a:r>
            <a:r>
              <a:rPr lang="en-US" altLang="ko-KR" sz="1400" dirty="0">
                <a:solidFill>
                  <a:schemeClr val="accent4"/>
                </a:solidFill>
              </a:rPr>
              <a:t>. </a:t>
            </a:r>
            <a:r>
              <a:rPr lang="ko-KR" altLang="en-US" sz="1400" dirty="0">
                <a:solidFill>
                  <a:schemeClr val="accent4"/>
                </a:solidFill>
              </a:rPr>
              <a:t>첫번째 페이지에서 다음 버튼을 누르면 다음 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페이지로 넘어갈 수 있습니다</a:t>
            </a:r>
            <a:r>
              <a:rPr lang="en-US" altLang="ko-KR" sz="1400" dirty="0">
                <a:solidFill>
                  <a:schemeClr val="accent4"/>
                </a:solidFill>
              </a:rPr>
              <a:t>. </a:t>
            </a:r>
            <a:r>
              <a:rPr lang="ko-KR" altLang="en-US" sz="1400" dirty="0">
                <a:solidFill>
                  <a:schemeClr val="accent4"/>
                </a:solidFill>
              </a:rPr>
              <a:t>이 페이지에서 이전 버튼을 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누르면 이전 페이지로 넘어가고 첫번째 페이지에서 이전 버튼을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누르면 초기화면으로 돌아갈 수 있습니다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1D348D0-0DF5-44DD-BC13-0438D79CEB58}"/>
              </a:ext>
            </a:extLst>
          </p:cNvPr>
          <p:cNvCxnSpPr>
            <a:cxnSpLocks/>
          </p:cNvCxnSpPr>
          <p:nvPr/>
        </p:nvCxnSpPr>
        <p:spPr>
          <a:xfrm>
            <a:off x="691582" y="3386627"/>
            <a:ext cx="0" cy="1655775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77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7" y="652394"/>
            <a:ext cx="753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4760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Interests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My Interests - Code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170F69-A610-4CD3-8215-AA412F2D2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54" y="2380060"/>
            <a:ext cx="8157883" cy="43123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EFD86C-0CED-4C19-8AE4-637636E301A7}"/>
              </a:ext>
            </a:extLst>
          </p:cNvPr>
          <p:cNvSpPr txBox="1"/>
          <p:nvPr/>
        </p:nvSpPr>
        <p:spPr>
          <a:xfrm>
            <a:off x="718308" y="1768978"/>
            <a:ext cx="5458373" cy="393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chemeClr val="accent4"/>
                </a:solidFill>
              </a:rPr>
              <a:t>Interests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761ACFF-004A-4E56-A8F6-5B2F99F689B7}"/>
              </a:ext>
            </a:extLst>
          </p:cNvPr>
          <p:cNvCxnSpPr>
            <a:cxnSpLocks/>
          </p:cNvCxnSpPr>
          <p:nvPr/>
        </p:nvCxnSpPr>
        <p:spPr>
          <a:xfrm>
            <a:off x="630144" y="1710118"/>
            <a:ext cx="0" cy="520410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09F18F-182A-41B4-B04A-99A3384B031C}"/>
              </a:ext>
            </a:extLst>
          </p:cNvPr>
          <p:cNvSpPr/>
          <p:nvPr/>
        </p:nvSpPr>
        <p:spPr>
          <a:xfrm>
            <a:off x="718308" y="2629418"/>
            <a:ext cx="7054092" cy="1180582"/>
          </a:xfrm>
          <a:prstGeom prst="rect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78D0BA-FBF6-437C-A16A-D43915E0C6E2}"/>
              </a:ext>
            </a:extLst>
          </p:cNvPr>
          <p:cNvSpPr/>
          <p:nvPr/>
        </p:nvSpPr>
        <p:spPr>
          <a:xfrm>
            <a:off x="718308" y="4754052"/>
            <a:ext cx="7950564" cy="1297123"/>
          </a:xfrm>
          <a:prstGeom prst="rect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60C62D1-306C-420A-9581-798610EA3D9E}"/>
              </a:ext>
            </a:extLst>
          </p:cNvPr>
          <p:cNvCxnSpPr>
            <a:cxnSpLocks/>
          </p:cNvCxnSpPr>
          <p:nvPr/>
        </p:nvCxnSpPr>
        <p:spPr>
          <a:xfrm>
            <a:off x="7781365" y="2959323"/>
            <a:ext cx="1700537" cy="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7939C42-2510-4789-8B4B-074DA121E62F}"/>
              </a:ext>
            </a:extLst>
          </p:cNvPr>
          <p:cNvSpPr txBox="1"/>
          <p:nvPr/>
        </p:nvSpPr>
        <p:spPr>
          <a:xfrm>
            <a:off x="9536797" y="2779209"/>
            <a:ext cx="2475909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accent4"/>
                </a:solidFill>
              </a:rPr>
              <a:t>Header </a:t>
            </a:r>
            <a:r>
              <a:rPr lang="ko-KR" altLang="en-US" sz="1600" dirty="0">
                <a:solidFill>
                  <a:schemeClr val="accent4"/>
                </a:solidFill>
              </a:rPr>
              <a:t>부분의 문구 변경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4"/>
                </a:solidFill>
              </a:rPr>
              <a:t>관련 이미지 삽입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4"/>
                </a:solidFill>
              </a:rPr>
              <a:t>설명 문구 삽입</a:t>
            </a:r>
            <a:endParaRPr lang="en-US" altLang="ko-KR" sz="1600" dirty="0">
              <a:solidFill>
                <a:schemeClr val="accent4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F4582F-6CEC-44AB-B45F-64F27F4FBA79}"/>
              </a:ext>
            </a:extLst>
          </p:cNvPr>
          <p:cNvCxnSpPr>
            <a:cxnSpLocks/>
          </p:cNvCxnSpPr>
          <p:nvPr/>
        </p:nvCxnSpPr>
        <p:spPr>
          <a:xfrm>
            <a:off x="1210473" y="2761279"/>
            <a:ext cx="699011" cy="0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9919A8B-B020-4758-8507-444BEC71639C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8686528" y="3254981"/>
            <a:ext cx="850269" cy="1837942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EFE4399-0205-415F-8034-1B59A3286D36}"/>
              </a:ext>
            </a:extLst>
          </p:cNvPr>
          <p:cNvCxnSpPr>
            <a:cxnSpLocks/>
          </p:cNvCxnSpPr>
          <p:nvPr/>
        </p:nvCxnSpPr>
        <p:spPr>
          <a:xfrm>
            <a:off x="1210473" y="4903844"/>
            <a:ext cx="923127" cy="0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466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8451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Plan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57B508-034D-478F-BADA-708F6AD23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95" y="1964138"/>
            <a:ext cx="2384052" cy="46860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13D392-F948-40D0-8758-F55251B84928}"/>
              </a:ext>
            </a:extLst>
          </p:cNvPr>
          <p:cNvSpPr txBox="1"/>
          <p:nvPr/>
        </p:nvSpPr>
        <p:spPr>
          <a:xfrm>
            <a:off x="1595818" y="3215271"/>
            <a:ext cx="5240537" cy="1952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accent4"/>
                </a:solidFill>
              </a:rPr>
              <a:t>Plan</a:t>
            </a:r>
            <a:r>
              <a:rPr lang="ko-KR" altLang="en-US" dirty="0">
                <a:solidFill>
                  <a:schemeClr val="accent4"/>
                </a:solidFill>
              </a:rPr>
              <a:t> 메뉴 </a:t>
            </a:r>
            <a:r>
              <a:rPr lang="en-US" altLang="ko-KR" dirty="0">
                <a:solidFill>
                  <a:schemeClr val="accent4"/>
                </a:solidFill>
              </a:rPr>
              <a:t>- </a:t>
            </a:r>
            <a:r>
              <a:rPr lang="ko-KR" altLang="en-US" dirty="0">
                <a:solidFill>
                  <a:schemeClr val="accent4"/>
                </a:solidFill>
              </a:rPr>
              <a:t>기본화면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초기화면에서 네 번째 메뉴를 클릭하면 오른쪽과 같은</a:t>
            </a:r>
            <a:r>
              <a:rPr lang="en-US" altLang="ko-KR" sz="1400" dirty="0">
                <a:solidFill>
                  <a:schemeClr val="accent4"/>
                </a:solidFill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</a:rPr>
              <a:t>화면을 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볼 수 있습니다</a:t>
            </a:r>
            <a:r>
              <a:rPr lang="en-US" altLang="ko-KR" sz="1400" dirty="0">
                <a:solidFill>
                  <a:schemeClr val="accent4"/>
                </a:solidFill>
              </a:rPr>
              <a:t>. </a:t>
            </a:r>
            <a:r>
              <a:rPr lang="ko-KR" altLang="en-US" sz="1400" dirty="0">
                <a:solidFill>
                  <a:schemeClr val="accent4"/>
                </a:solidFill>
              </a:rPr>
              <a:t>각각의 버튼을 누르면 해당하는 버튼 제목의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내용이 팝업 형태로 나타납니다</a:t>
            </a:r>
            <a:r>
              <a:rPr lang="en-US" altLang="ko-KR" sz="1400" dirty="0">
                <a:solidFill>
                  <a:schemeClr val="accent4"/>
                </a:solidFill>
              </a:rPr>
              <a:t>. </a:t>
            </a:r>
            <a:r>
              <a:rPr lang="ko-KR" altLang="en-US" sz="1400" dirty="0">
                <a:solidFill>
                  <a:schemeClr val="accent4"/>
                </a:solidFill>
              </a:rPr>
              <a:t>만약 이 팝업창을 제거하고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싶다면 왼쪽 상단의 </a:t>
            </a:r>
            <a:r>
              <a:rPr lang="en-US" altLang="ko-KR" sz="1400" dirty="0">
                <a:solidFill>
                  <a:schemeClr val="accent4"/>
                </a:solidFill>
              </a:rPr>
              <a:t>X</a:t>
            </a:r>
            <a:r>
              <a:rPr lang="ko-KR" altLang="en-US" sz="1400" dirty="0">
                <a:solidFill>
                  <a:schemeClr val="accent4"/>
                </a:solidFill>
              </a:rPr>
              <a:t>버튼을 누르면 팝업창을 닫을 수 있습니다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또 다른 버튼을 눌러 내용을 확인하고자 한다면 또 다른 버튼을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누르면 됩니다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12CA833-34C0-477C-89FC-4737B3C8EBE5}"/>
              </a:ext>
            </a:extLst>
          </p:cNvPr>
          <p:cNvCxnSpPr>
            <a:cxnSpLocks/>
          </p:cNvCxnSpPr>
          <p:nvPr/>
        </p:nvCxnSpPr>
        <p:spPr>
          <a:xfrm>
            <a:off x="1507653" y="3253101"/>
            <a:ext cx="0" cy="1914307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55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8451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Plan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C7D46F-FF9C-4DEF-89E6-37A581098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582" y="2009172"/>
            <a:ext cx="2303872" cy="46077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F78026-4A12-4DA1-A4CF-6A305444D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846" y="2009172"/>
            <a:ext cx="2277206" cy="45917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1F66677-B6CC-4408-B744-26CE3DC5E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38" y="2009172"/>
            <a:ext cx="2287873" cy="457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6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8451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Plan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Code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FBA055-27F4-444F-8C4A-3C05DC2EA3DB}"/>
              </a:ext>
            </a:extLst>
          </p:cNvPr>
          <p:cNvSpPr txBox="1"/>
          <p:nvPr/>
        </p:nvSpPr>
        <p:spPr>
          <a:xfrm>
            <a:off x="718308" y="1768978"/>
            <a:ext cx="5458373" cy="393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chemeClr val="accent4"/>
                </a:solidFill>
              </a:rPr>
              <a:t>Plan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5C81C0D-BE6E-4C97-99D2-784F40DD212A}"/>
              </a:ext>
            </a:extLst>
          </p:cNvPr>
          <p:cNvCxnSpPr>
            <a:cxnSpLocks/>
          </p:cNvCxnSpPr>
          <p:nvPr/>
        </p:nvCxnSpPr>
        <p:spPr>
          <a:xfrm>
            <a:off x="630144" y="1710118"/>
            <a:ext cx="0" cy="520410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5C8BFC06-0745-44B6-AA1E-BA46FBF7E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44" y="2493309"/>
            <a:ext cx="9753600" cy="723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213A6D-B452-4515-9121-7FAE1A5C87E8}"/>
              </a:ext>
            </a:extLst>
          </p:cNvPr>
          <p:cNvSpPr txBox="1"/>
          <p:nvPr/>
        </p:nvSpPr>
        <p:spPr>
          <a:xfrm>
            <a:off x="865944" y="3343227"/>
            <a:ext cx="10707487" cy="622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chemeClr val="accent4"/>
                </a:solidFill>
              </a:rPr>
              <a:t>Popup</a:t>
            </a:r>
            <a:r>
              <a:rPr lang="ko-KR" altLang="en-US" sz="1600" b="1" dirty="0">
                <a:solidFill>
                  <a:schemeClr val="accent4"/>
                </a:solidFill>
              </a:rPr>
              <a:t>버튼 생성을 위한 코드</a:t>
            </a:r>
            <a:endParaRPr lang="en-US" altLang="ko-KR" sz="1600" b="1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먼저 클릭 이벤트가 발생하면 이동할 페이지 주소를 부여하고 </a:t>
            </a:r>
            <a:r>
              <a:rPr lang="en-US" altLang="ko-KR" sz="1400" dirty="0">
                <a:solidFill>
                  <a:schemeClr val="accent4"/>
                </a:solidFill>
              </a:rPr>
              <a:t>data-</a:t>
            </a:r>
            <a:r>
              <a:rPr lang="en-US" altLang="ko-KR" sz="1400" dirty="0" err="1">
                <a:solidFill>
                  <a:schemeClr val="accent4"/>
                </a:solidFill>
              </a:rPr>
              <a:t>rel</a:t>
            </a:r>
            <a:r>
              <a:rPr lang="ko-KR" altLang="en-US" sz="1400" dirty="0">
                <a:solidFill>
                  <a:schemeClr val="accent4"/>
                </a:solidFill>
              </a:rPr>
              <a:t>을 </a:t>
            </a:r>
            <a:r>
              <a:rPr lang="en-US" altLang="ko-KR" sz="1400" dirty="0">
                <a:solidFill>
                  <a:schemeClr val="accent4"/>
                </a:solidFill>
              </a:rPr>
              <a:t>popup</a:t>
            </a:r>
            <a:r>
              <a:rPr lang="ko-KR" altLang="en-US" sz="1400" dirty="0">
                <a:solidFill>
                  <a:schemeClr val="accent4"/>
                </a:solidFill>
              </a:rPr>
              <a:t>으로 준다</a:t>
            </a:r>
            <a:r>
              <a:rPr lang="en-US" altLang="ko-KR" sz="1400" dirty="0">
                <a:solidFill>
                  <a:schemeClr val="accent4"/>
                </a:solidFill>
              </a:rPr>
              <a:t>. </a:t>
            </a:r>
            <a:r>
              <a:rPr lang="ko-KR" altLang="en-US" sz="1400" dirty="0">
                <a:solidFill>
                  <a:schemeClr val="accent4"/>
                </a:solidFill>
              </a:rPr>
              <a:t>버튼 안에 쓸 문구를 위와 같이 준다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B3B92B-F4A0-46E7-AE14-E09546856618}"/>
              </a:ext>
            </a:extLst>
          </p:cNvPr>
          <p:cNvCxnSpPr>
            <a:cxnSpLocks/>
          </p:cNvCxnSpPr>
          <p:nvPr/>
        </p:nvCxnSpPr>
        <p:spPr>
          <a:xfrm>
            <a:off x="761652" y="3389768"/>
            <a:ext cx="0" cy="57568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52EB6C6-F440-4EEE-B04C-951A66A46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43" y="4272124"/>
            <a:ext cx="9819043" cy="9811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1E37E13-2F92-40FA-A6C4-28E8A185C411}"/>
              </a:ext>
            </a:extLst>
          </p:cNvPr>
          <p:cNvSpPr txBox="1"/>
          <p:nvPr/>
        </p:nvSpPr>
        <p:spPr>
          <a:xfrm>
            <a:off x="865944" y="5396837"/>
            <a:ext cx="10707487" cy="880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chemeClr val="accent4"/>
                </a:solidFill>
              </a:rPr>
              <a:t>Popup</a:t>
            </a:r>
            <a:r>
              <a:rPr lang="ko-KR" altLang="en-US" sz="1600" b="1" dirty="0">
                <a:solidFill>
                  <a:schemeClr val="accent4"/>
                </a:solidFill>
              </a:rPr>
              <a:t> 창 내용 삽입</a:t>
            </a:r>
            <a:endParaRPr lang="en-US" altLang="ko-KR" sz="1600" b="1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해당 구간의 </a:t>
            </a:r>
            <a:r>
              <a:rPr lang="en-US" altLang="ko-KR" sz="1400" dirty="0">
                <a:solidFill>
                  <a:schemeClr val="accent4"/>
                </a:solidFill>
              </a:rPr>
              <a:t>id</a:t>
            </a:r>
            <a:r>
              <a:rPr lang="ko-KR" altLang="en-US" sz="1400" dirty="0">
                <a:solidFill>
                  <a:schemeClr val="accent4"/>
                </a:solidFill>
              </a:rPr>
              <a:t>를 </a:t>
            </a:r>
            <a:r>
              <a:rPr lang="en-US" altLang="ko-KR" sz="1400" dirty="0">
                <a:solidFill>
                  <a:schemeClr val="accent4"/>
                </a:solidFill>
              </a:rPr>
              <a:t>4-1</a:t>
            </a:r>
            <a:r>
              <a:rPr lang="ko-KR" altLang="en-US" sz="1400" dirty="0">
                <a:solidFill>
                  <a:schemeClr val="accent4"/>
                </a:solidFill>
              </a:rPr>
              <a:t>로</a:t>
            </a:r>
            <a:r>
              <a:rPr lang="en-US" altLang="ko-KR" sz="1400" dirty="0">
                <a:solidFill>
                  <a:schemeClr val="accent4"/>
                </a:solidFill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</a:rPr>
              <a:t>입력한다</a:t>
            </a:r>
            <a:r>
              <a:rPr lang="en-US" altLang="ko-KR" sz="1400" dirty="0">
                <a:solidFill>
                  <a:schemeClr val="accent4"/>
                </a:solidFill>
              </a:rPr>
              <a:t>. </a:t>
            </a:r>
            <a:r>
              <a:rPr lang="ko-KR" altLang="en-US" sz="1400" dirty="0">
                <a:solidFill>
                  <a:schemeClr val="accent4"/>
                </a:solidFill>
              </a:rPr>
              <a:t>다음으로 왼쪽 상단에 종료버튼을 생성하는 코드를 입력하였다</a:t>
            </a:r>
            <a:r>
              <a:rPr lang="en-US" altLang="ko-KR" sz="1400" dirty="0">
                <a:solidFill>
                  <a:schemeClr val="accent4"/>
                </a:solidFill>
              </a:rPr>
              <a:t>. </a:t>
            </a:r>
            <a:r>
              <a:rPr lang="ko-KR" altLang="en-US" sz="1400" dirty="0">
                <a:solidFill>
                  <a:schemeClr val="accent4"/>
                </a:solidFill>
              </a:rPr>
              <a:t>다음으로 </a:t>
            </a:r>
            <a:r>
              <a:rPr lang="ko-KR" altLang="en-US" sz="1400" dirty="0" err="1">
                <a:solidFill>
                  <a:schemeClr val="accent4"/>
                </a:solidFill>
              </a:rPr>
              <a:t>팝업창</a:t>
            </a:r>
            <a:r>
              <a:rPr lang="ko-KR" altLang="en-US" sz="1400" dirty="0">
                <a:solidFill>
                  <a:schemeClr val="accent4"/>
                </a:solidFill>
              </a:rPr>
              <a:t> 내용을 입력하면 된다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1B99655-AC1C-409D-AD4C-38C8E1B93479}"/>
              </a:ext>
            </a:extLst>
          </p:cNvPr>
          <p:cNvCxnSpPr>
            <a:cxnSpLocks/>
          </p:cNvCxnSpPr>
          <p:nvPr/>
        </p:nvCxnSpPr>
        <p:spPr>
          <a:xfrm>
            <a:off x="761652" y="5443378"/>
            <a:ext cx="0" cy="86485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437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8451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Plan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Code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FBA055-27F4-444F-8C4A-3C05DC2EA3DB}"/>
              </a:ext>
            </a:extLst>
          </p:cNvPr>
          <p:cNvSpPr txBox="1"/>
          <p:nvPr/>
        </p:nvSpPr>
        <p:spPr>
          <a:xfrm>
            <a:off x="718308" y="1768978"/>
            <a:ext cx="5458373" cy="393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chemeClr val="accent4"/>
                </a:solidFill>
              </a:rPr>
              <a:t>Plan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5C81C0D-BE6E-4C97-99D2-784F40DD212A}"/>
              </a:ext>
            </a:extLst>
          </p:cNvPr>
          <p:cNvCxnSpPr>
            <a:cxnSpLocks/>
          </p:cNvCxnSpPr>
          <p:nvPr/>
        </p:nvCxnSpPr>
        <p:spPr>
          <a:xfrm>
            <a:off x="630144" y="1710118"/>
            <a:ext cx="0" cy="520410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1E37E13-2F92-40FA-A6C4-28E8A185C411}"/>
              </a:ext>
            </a:extLst>
          </p:cNvPr>
          <p:cNvSpPr txBox="1"/>
          <p:nvPr/>
        </p:nvSpPr>
        <p:spPr>
          <a:xfrm>
            <a:off x="892838" y="4742414"/>
            <a:ext cx="10707487" cy="880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chemeClr val="accent4"/>
                </a:solidFill>
              </a:rPr>
              <a:t>Popup</a:t>
            </a:r>
            <a:r>
              <a:rPr lang="ko-KR" altLang="en-US" sz="1600" b="1" dirty="0">
                <a:solidFill>
                  <a:schemeClr val="accent4"/>
                </a:solidFill>
              </a:rPr>
              <a:t> 창 내용 삽입</a:t>
            </a:r>
            <a:endParaRPr lang="en-US" altLang="ko-KR" sz="1600" b="1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해당 구간의 </a:t>
            </a:r>
            <a:r>
              <a:rPr lang="en-US" altLang="ko-KR" sz="1400" dirty="0">
                <a:solidFill>
                  <a:schemeClr val="accent4"/>
                </a:solidFill>
              </a:rPr>
              <a:t>id</a:t>
            </a:r>
            <a:r>
              <a:rPr lang="ko-KR" altLang="en-US" sz="1400" dirty="0">
                <a:solidFill>
                  <a:schemeClr val="accent4"/>
                </a:solidFill>
              </a:rPr>
              <a:t>를 </a:t>
            </a:r>
            <a:r>
              <a:rPr lang="en-US" altLang="ko-KR" sz="1400" dirty="0">
                <a:solidFill>
                  <a:schemeClr val="accent4"/>
                </a:solidFill>
              </a:rPr>
              <a:t>4-2, 4-3</a:t>
            </a:r>
            <a:r>
              <a:rPr lang="ko-KR" altLang="en-US" sz="1400" dirty="0">
                <a:solidFill>
                  <a:schemeClr val="accent4"/>
                </a:solidFill>
              </a:rPr>
              <a:t>으로</a:t>
            </a:r>
            <a:r>
              <a:rPr lang="en-US" altLang="ko-KR" sz="1400" dirty="0">
                <a:solidFill>
                  <a:schemeClr val="accent4"/>
                </a:solidFill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</a:rPr>
              <a:t>입력한다</a:t>
            </a:r>
            <a:r>
              <a:rPr lang="en-US" altLang="ko-KR" sz="1400" dirty="0">
                <a:solidFill>
                  <a:schemeClr val="accent4"/>
                </a:solidFill>
              </a:rPr>
              <a:t>. </a:t>
            </a:r>
            <a:r>
              <a:rPr lang="ko-KR" altLang="en-US" sz="1400" dirty="0">
                <a:solidFill>
                  <a:schemeClr val="accent4"/>
                </a:solidFill>
              </a:rPr>
              <a:t>다음으로 왼쪽 상단에 종료버튼을 생성하는 코드를 입력하였다</a:t>
            </a:r>
            <a:r>
              <a:rPr lang="en-US" altLang="ko-KR" sz="1400" dirty="0">
                <a:solidFill>
                  <a:schemeClr val="accent4"/>
                </a:solidFill>
              </a:rPr>
              <a:t>. </a:t>
            </a:r>
            <a:r>
              <a:rPr lang="ko-KR" altLang="en-US" sz="1400" dirty="0">
                <a:solidFill>
                  <a:schemeClr val="accent4"/>
                </a:solidFill>
              </a:rPr>
              <a:t>다음으로 </a:t>
            </a:r>
            <a:r>
              <a:rPr lang="ko-KR" altLang="en-US" sz="1400" dirty="0" err="1">
                <a:solidFill>
                  <a:schemeClr val="accent4"/>
                </a:solidFill>
              </a:rPr>
              <a:t>팝업창</a:t>
            </a:r>
            <a:r>
              <a:rPr lang="ko-KR" altLang="en-US" sz="1400" dirty="0">
                <a:solidFill>
                  <a:schemeClr val="accent4"/>
                </a:solidFill>
              </a:rPr>
              <a:t> 내용을 입력하면 된다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1B99655-AC1C-409D-AD4C-38C8E1B93479}"/>
              </a:ext>
            </a:extLst>
          </p:cNvPr>
          <p:cNvCxnSpPr>
            <a:cxnSpLocks/>
          </p:cNvCxnSpPr>
          <p:nvPr/>
        </p:nvCxnSpPr>
        <p:spPr>
          <a:xfrm>
            <a:off x="788546" y="4788955"/>
            <a:ext cx="0" cy="86485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925DCC4-D019-410F-B3AC-1E0EDBC7F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31" y="2907329"/>
            <a:ext cx="10085293" cy="166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8748509" cy="2153941"/>
            <a:chOff x="527769" y="1728426"/>
            <a:chExt cx="8748509" cy="2153941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8718214" cy="823444"/>
              <a:chOff x="471977" y="2691080"/>
              <a:chExt cx="8718214" cy="823444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742222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spc="-150" dirty="0" err="1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Introduction_Portfoli_Design</a:t>
                </a:r>
                <a:endPara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442557" y="2745083"/>
                <a:ext cx="774763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spc="-150" dirty="0" err="1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Introduction_Portfolio_Design</a:t>
                </a:r>
                <a:endPara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2.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8675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6920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CSS 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디자인 파일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D1DD4E-B8B9-4032-A599-5423BBC2B8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0" y="2529859"/>
            <a:ext cx="6899019" cy="36830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C9A06C-9655-4669-86A4-64B2EABEB865}"/>
              </a:ext>
            </a:extLst>
          </p:cNvPr>
          <p:cNvSpPr txBox="1"/>
          <p:nvPr/>
        </p:nvSpPr>
        <p:spPr>
          <a:xfrm>
            <a:off x="718308" y="1768978"/>
            <a:ext cx="5458373" cy="393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err="1">
                <a:solidFill>
                  <a:schemeClr val="accent4"/>
                </a:solidFill>
              </a:rPr>
              <a:t>Jquery</a:t>
            </a:r>
            <a:r>
              <a:rPr lang="en-US" altLang="ko-KR" b="1" dirty="0">
                <a:solidFill>
                  <a:schemeClr val="accent4"/>
                </a:solidFill>
              </a:rPr>
              <a:t> Mobile - </a:t>
            </a:r>
            <a:r>
              <a:rPr lang="en-US" altLang="ko-KR" b="1" dirty="0" err="1">
                <a:solidFill>
                  <a:schemeClr val="accent4"/>
                </a:solidFill>
              </a:rPr>
              <a:t>ThemeRoller</a:t>
            </a:r>
            <a:endParaRPr lang="en-US" altLang="ko-KR" b="1" dirty="0">
              <a:solidFill>
                <a:schemeClr val="accent4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9D0E3B9-477C-451F-A526-C89837C2A5D2}"/>
              </a:ext>
            </a:extLst>
          </p:cNvPr>
          <p:cNvCxnSpPr>
            <a:cxnSpLocks/>
          </p:cNvCxnSpPr>
          <p:nvPr/>
        </p:nvCxnSpPr>
        <p:spPr>
          <a:xfrm>
            <a:off x="630144" y="1710118"/>
            <a:ext cx="0" cy="520410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1E0B16-C9D2-4C11-80FF-AE5F6AAA7B67}"/>
              </a:ext>
            </a:extLst>
          </p:cNvPr>
          <p:cNvSpPr txBox="1"/>
          <p:nvPr/>
        </p:nvSpPr>
        <p:spPr>
          <a:xfrm>
            <a:off x="7665637" y="3895622"/>
            <a:ext cx="5458373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 err="1">
                <a:solidFill>
                  <a:schemeClr val="accent4"/>
                </a:solidFill>
              </a:rPr>
              <a:t>Jquery</a:t>
            </a:r>
            <a:r>
              <a:rPr lang="en-US" altLang="ko-KR" sz="1600" dirty="0">
                <a:solidFill>
                  <a:schemeClr val="accent4"/>
                </a:solidFill>
              </a:rPr>
              <a:t> Mobile – </a:t>
            </a:r>
            <a:r>
              <a:rPr lang="en-US" altLang="ko-KR" sz="1600" dirty="0" err="1">
                <a:solidFill>
                  <a:schemeClr val="accent4"/>
                </a:solidFill>
              </a:rPr>
              <a:t>ThemeRoller</a:t>
            </a:r>
            <a:r>
              <a:rPr lang="en-US" altLang="ko-KR" sz="1600" dirty="0">
                <a:solidFill>
                  <a:schemeClr val="accent4"/>
                </a:solidFill>
              </a:rPr>
              <a:t> </a:t>
            </a:r>
            <a:r>
              <a:rPr lang="ko-KR" altLang="en-US" sz="1600" dirty="0">
                <a:solidFill>
                  <a:schemeClr val="accent4"/>
                </a:solidFill>
              </a:rPr>
              <a:t>페이지에서 왼쪽 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4"/>
                </a:solidFill>
              </a:rPr>
              <a:t>사진과</a:t>
            </a:r>
            <a:r>
              <a:rPr lang="en-US" altLang="ko-KR" sz="1600" dirty="0">
                <a:solidFill>
                  <a:schemeClr val="accent4"/>
                </a:solidFill>
              </a:rPr>
              <a:t> </a:t>
            </a:r>
            <a:r>
              <a:rPr lang="ko-KR" altLang="en-US" sz="1600" dirty="0">
                <a:solidFill>
                  <a:schemeClr val="accent4"/>
                </a:solidFill>
              </a:rPr>
              <a:t>같은 디자인을 생성하였습니다</a:t>
            </a:r>
            <a:r>
              <a:rPr lang="en-US" altLang="ko-KR" sz="1600" dirty="0">
                <a:solidFill>
                  <a:schemeClr val="accent4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accent4"/>
                </a:solidFill>
              </a:rPr>
              <a:t>C,</a:t>
            </a:r>
            <a:r>
              <a:rPr lang="ko-KR" altLang="en-US" sz="1600" dirty="0">
                <a:solidFill>
                  <a:schemeClr val="accent4"/>
                </a:solidFill>
              </a:rPr>
              <a:t> </a:t>
            </a:r>
            <a:r>
              <a:rPr lang="en-US" altLang="ko-KR" sz="1600" dirty="0">
                <a:solidFill>
                  <a:schemeClr val="accent4"/>
                </a:solidFill>
              </a:rPr>
              <a:t>D</a:t>
            </a:r>
            <a:r>
              <a:rPr lang="ko-KR" altLang="en-US" sz="1600" dirty="0">
                <a:solidFill>
                  <a:schemeClr val="accent4"/>
                </a:solidFill>
              </a:rPr>
              <a:t> 디자인에 원하는 색상을 적용한 모습입니다</a:t>
            </a:r>
            <a:r>
              <a:rPr lang="en-US" altLang="ko-KR" sz="1600" dirty="0">
                <a:solidFill>
                  <a:schemeClr val="accent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4087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6920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CSS 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디자인 파일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9A06C-9655-4669-86A4-64B2EABEB865}"/>
              </a:ext>
            </a:extLst>
          </p:cNvPr>
          <p:cNvSpPr txBox="1"/>
          <p:nvPr/>
        </p:nvSpPr>
        <p:spPr>
          <a:xfrm>
            <a:off x="718308" y="1768978"/>
            <a:ext cx="5458373" cy="393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err="1">
                <a:solidFill>
                  <a:schemeClr val="accent4"/>
                </a:solidFill>
              </a:rPr>
              <a:t>Jquery</a:t>
            </a:r>
            <a:r>
              <a:rPr lang="en-US" altLang="ko-KR" b="1" dirty="0">
                <a:solidFill>
                  <a:schemeClr val="accent4"/>
                </a:solidFill>
              </a:rPr>
              <a:t> Mobile - </a:t>
            </a:r>
            <a:r>
              <a:rPr lang="en-US" altLang="ko-KR" b="1" dirty="0" err="1">
                <a:solidFill>
                  <a:schemeClr val="accent4"/>
                </a:solidFill>
              </a:rPr>
              <a:t>ThemeRoller</a:t>
            </a:r>
            <a:endParaRPr lang="en-US" altLang="ko-KR" b="1" dirty="0">
              <a:solidFill>
                <a:schemeClr val="accent4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9D0E3B9-477C-451F-A526-C89837C2A5D2}"/>
              </a:ext>
            </a:extLst>
          </p:cNvPr>
          <p:cNvCxnSpPr>
            <a:cxnSpLocks/>
          </p:cNvCxnSpPr>
          <p:nvPr/>
        </p:nvCxnSpPr>
        <p:spPr>
          <a:xfrm>
            <a:off x="630144" y="1710118"/>
            <a:ext cx="0" cy="520410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A3B47A7-1A2D-4D31-8289-78848275B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26" y="2874311"/>
            <a:ext cx="1685925" cy="571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06E4F1-1D28-45C5-AA0A-348D73208BC9}"/>
              </a:ext>
            </a:extLst>
          </p:cNvPr>
          <p:cNvSpPr txBox="1"/>
          <p:nvPr/>
        </p:nvSpPr>
        <p:spPr>
          <a:xfrm>
            <a:off x="977966" y="3528071"/>
            <a:ext cx="10111375" cy="65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4"/>
                </a:solidFill>
              </a:rPr>
              <a:t>중앙 상단에 있는 위와 같은 버튼을 누르면 원하는 </a:t>
            </a:r>
            <a:r>
              <a:rPr lang="en-US" altLang="ko-KR" sz="1600" dirty="0">
                <a:solidFill>
                  <a:schemeClr val="accent4"/>
                </a:solidFill>
              </a:rPr>
              <a:t>CSS</a:t>
            </a:r>
            <a:r>
              <a:rPr lang="ko-KR" altLang="en-US" sz="1600" dirty="0">
                <a:solidFill>
                  <a:schemeClr val="accent4"/>
                </a:solidFill>
              </a:rPr>
              <a:t>파일명을 지정 한 후 개인이 디자인한 </a:t>
            </a:r>
            <a:r>
              <a:rPr lang="en-US" altLang="ko-KR" sz="1600" dirty="0">
                <a:solidFill>
                  <a:schemeClr val="accent4"/>
                </a:solidFill>
              </a:rPr>
              <a:t>CSS</a:t>
            </a:r>
            <a:r>
              <a:rPr lang="ko-KR" altLang="en-US" sz="1600" dirty="0">
                <a:solidFill>
                  <a:schemeClr val="accent4"/>
                </a:solidFill>
              </a:rPr>
              <a:t>파일을 압축파일로 다운로드 가능합니다</a:t>
            </a:r>
            <a:r>
              <a:rPr lang="en-US" altLang="ko-KR" sz="1600" dirty="0">
                <a:solidFill>
                  <a:schemeClr val="accent4"/>
                </a:solidFill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55969C2-99F2-4A37-ABDB-435E97F2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26" y="4654818"/>
            <a:ext cx="7200900" cy="285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41D8C0-CC40-490E-BE50-E003911CB066}"/>
              </a:ext>
            </a:extLst>
          </p:cNvPr>
          <p:cNvSpPr txBox="1"/>
          <p:nvPr/>
        </p:nvSpPr>
        <p:spPr>
          <a:xfrm>
            <a:off x="977966" y="5102497"/>
            <a:ext cx="10111375" cy="36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4"/>
                </a:solidFill>
              </a:rPr>
              <a:t>위와 같은 압축파일이 다운로드 받아졌다면 파일 생성이 완료된 것입니다</a:t>
            </a:r>
            <a:r>
              <a:rPr lang="en-US" altLang="ko-KR" sz="1600" dirty="0">
                <a:solidFill>
                  <a:schemeClr val="accent4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5513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219200" y="224782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3824" y="227322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3824" y="436076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166" y="227322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bg1"/>
                </a:solidFill>
              </a:rPr>
              <a:t>Portfolio </a:t>
            </a:r>
            <a:r>
              <a:rPr lang="ko-KR" altLang="en-US" spc="-150" dirty="0">
                <a:solidFill>
                  <a:schemeClr val="bg1"/>
                </a:solidFill>
              </a:rPr>
              <a:t>웹 페이지 소개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16874" y="4380117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bg1"/>
                </a:solidFill>
              </a:rPr>
              <a:t>Portfolio</a:t>
            </a:r>
            <a:r>
              <a:rPr lang="ko-KR" altLang="en-US" spc="-150" dirty="0">
                <a:solidFill>
                  <a:schemeClr val="bg1"/>
                </a:solidFill>
              </a:rPr>
              <a:t> 웹 페이지 디자인 소개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49725" y="2636510"/>
            <a:ext cx="3541394" cy="165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Profile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Projects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Interests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Plan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ko-KR" altLang="en-US" sz="16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16874" y="4757665"/>
            <a:ext cx="3541394" cy="901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CSS</a:t>
            </a: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 디자인 파일 생성 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CSS</a:t>
            </a: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 디자인 파일 적용  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19200" y="436076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6920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CSS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 디자인 파일 적용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B8AFC-2C28-4768-BF5C-C905AE112669}"/>
              </a:ext>
            </a:extLst>
          </p:cNvPr>
          <p:cNvSpPr txBox="1"/>
          <p:nvPr/>
        </p:nvSpPr>
        <p:spPr>
          <a:xfrm>
            <a:off x="731922" y="3272240"/>
            <a:ext cx="8957901" cy="659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altLang="ko-KR" dirty="0">
                <a:solidFill>
                  <a:schemeClr val="accent4"/>
                </a:solidFill>
              </a:rPr>
              <a:t>CSS </a:t>
            </a:r>
            <a:r>
              <a:rPr lang="ko-KR" altLang="en-US" dirty="0">
                <a:solidFill>
                  <a:schemeClr val="accent4"/>
                </a:solidFill>
              </a:rPr>
              <a:t>파일 저장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위와 같은 경로에 다운로드 받은 압축파일을 압축 해제하여 안에 저장되어 있는 </a:t>
            </a:r>
            <a:r>
              <a:rPr lang="en-US" altLang="ko-KR" sz="1400" dirty="0">
                <a:solidFill>
                  <a:schemeClr val="accent4"/>
                </a:solidFill>
              </a:rPr>
              <a:t>themes</a:t>
            </a:r>
            <a:r>
              <a:rPr lang="ko-KR" altLang="en-US" sz="1400" dirty="0">
                <a:solidFill>
                  <a:schemeClr val="accent4"/>
                </a:solidFill>
              </a:rPr>
              <a:t>파일을 저장하였습니다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5BF2E61-4B2B-43DA-855E-551A49CA2EC2}"/>
              </a:ext>
            </a:extLst>
          </p:cNvPr>
          <p:cNvCxnSpPr>
            <a:cxnSpLocks/>
          </p:cNvCxnSpPr>
          <p:nvPr/>
        </p:nvCxnSpPr>
        <p:spPr>
          <a:xfrm>
            <a:off x="627629" y="3318781"/>
            <a:ext cx="0" cy="61261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1489384-A5F1-4177-9633-F065AEE20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56777"/>
            <a:ext cx="2590800" cy="400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1710BB-FDCB-4212-94D5-7D6562A07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138289"/>
            <a:ext cx="6762470" cy="10973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C6F3FF8-75A7-497C-B3E0-296F7ACAA0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194"/>
          <a:stretch/>
        </p:blipFill>
        <p:spPr>
          <a:xfrm>
            <a:off x="505106" y="4182542"/>
            <a:ext cx="7362825" cy="13110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CC26ED-4490-416E-AC11-09AA74F57F0C}"/>
              </a:ext>
            </a:extLst>
          </p:cNvPr>
          <p:cNvSpPr txBox="1"/>
          <p:nvPr/>
        </p:nvSpPr>
        <p:spPr>
          <a:xfrm>
            <a:off x="735328" y="5646147"/>
            <a:ext cx="8229625" cy="917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accent4"/>
                </a:solidFill>
              </a:rPr>
              <a:t>2. CSS</a:t>
            </a:r>
            <a:r>
              <a:rPr lang="ko-KR" altLang="en-US" dirty="0">
                <a:solidFill>
                  <a:schemeClr val="accent4"/>
                </a:solidFill>
              </a:rPr>
              <a:t> 파일 적용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해당 위치에 </a:t>
            </a:r>
            <a:r>
              <a:rPr lang="en-US" altLang="ko-KR" sz="1400" dirty="0">
                <a:solidFill>
                  <a:schemeClr val="accent4"/>
                </a:solidFill>
              </a:rPr>
              <a:t>&lt;link</a:t>
            </a:r>
            <a:r>
              <a:rPr lang="ko-KR" altLang="en-US" sz="1400" dirty="0">
                <a:solidFill>
                  <a:schemeClr val="accent4"/>
                </a:solidFill>
              </a:rPr>
              <a:t> </a:t>
            </a:r>
            <a:r>
              <a:rPr lang="en-US" altLang="ko-KR" sz="1400" dirty="0" err="1">
                <a:solidFill>
                  <a:schemeClr val="accent4"/>
                </a:solidFill>
              </a:rPr>
              <a:t>rel</a:t>
            </a:r>
            <a:r>
              <a:rPr lang="en-US" altLang="ko-KR" sz="1400" dirty="0">
                <a:solidFill>
                  <a:schemeClr val="accent4"/>
                </a:solidFill>
              </a:rPr>
              <a:t>=“stylesheet”</a:t>
            </a:r>
            <a:r>
              <a:rPr lang="ko-KR" altLang="en-US" sz="1400" dirty="0">
                <a:solidFill>
                  <a:schemeClr val="accent4"/>
                </a:solidFill>
              </a:rPr>
              <a:t> </a:t>
            </a:r>
            <a:r>
              <a:rPr lang="en-US" altLang="ko-KR" sz="1400" dirty="0" err="1">
                <a:solidFill>
                  <a:schemeClr val="accent4"/>
                </a:solidFill>
              </a:rPr>
              <a:t>href</a:t>
            </a:r>
            <a:r>
              <a:rPr lang="en-US" altLang="ko-KR" sz="1400" dirty="0">
                <a:solidFill>
                  <a:schemeClr val="accent4"/>
                </a:solidFill>
              </a:rPr>
              <a:t>=“./down/themes/pastel_cheon.min.css” /&gt;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                    &lt;link </a:t>
            </a:r>
            <a:r>
              <a:rPr lang="en-US" altLang="ko-KR" sz="1400" dirty="0" err="1">
                <a:solidFill>
                  <a:schemeClr val="accent4"/>
                </a:solidFill>
              </a:rPr>
              <a:t>rel</a:t>
            </a:r>
            <a:r>
              <a:rPr lang="en-US" altLang="ko-KR" sz="1400" dirty="0">
                <a:solidFill>
                  <a:schemeClr val="accent4"/>
                </a:solidFill>
              </a:rPr>
              <a:t>=“stylesheet” </a:t>
            </a:r>
            <a:r>
              <a:rPr lang="en-US" altLang="ko-KR" sz="1400" dirty="0" err="1">
                <a:solidFill>
                  <a:schemeClr val="accent4"/>
                </a:solidFill>
              </a:rPr>
              <a:t>href</a:t>
            </a:r>
            <a:r>
              <a:rPr lang="en-US" altLang="ko-KR" sz="1400" dirty="0">
                <a:solidFill>
                  <a:schemeClr val="accent4"/>
                </a:solidFill>
              </a:rPr>
              <a:t>=“./down/themes/jquery.mobile.icons.min.css” /&gt; </a:t>
            </a:r>
            <a:r>
              <a:rPr lang="ko-KR" altLang="en-US" sz="1400" dirty="0">
                <a:solidFill>
                  <a:schemeClr val="accent4"/>
                </a:solidFill>
              </a:rPr>
              <a:t>를 추가합니다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51450E1-BD3E-4509-920A-8DCDF415526C}"/>
              </a:ext>
            </a:extLst>
          </p:cNvPr>
          <p:cNvCxnSpPr>
            <a:cxnSpLocks/>
          </p:cNvCxnSpPr>
          <p:nvPr/>
        </p:nvCxnSpPr>
        <p:spPr>
          <a:xfrm>
            <a:off x="631035" y="5692688"/>
            <a:ext cx="0" cy="95015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610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6920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CSS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 디자인 파일 적용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CC26ED-4490-416E-AC11-09AA74F57F0C}"/>
              </a:ext>
            </a:extLst>
          </p:cNvPr>
          <p:cNvSpPr txBox="1"/>
          <p:nvPr/>
        </p:nvSpPr>
        <p:spPr>
          <a:xfrm>
            <a:off x="762222" y="4643888"/>
            <a:ext cx="6891630" cy="659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accent4"/>
                </a:solidFill>
              </a:rPr>
              <a:t>3. </a:t>
            </a:r>
            <a:r>
              <a:rPr lang="ko-KR" altLang="en-US" dirty="0">
                <a:solidFill>
                  <a:schemeClr val="accent4"/>
                </a:solidFill>
              </a:rPr>
              <a:t>각 구간마다 </a:t>
            </a:r>
            <a:r>
              <a:rPr lang="en-US" altLang="ko-KR" dirty="0">
                <a:solidFill>
                  <a:schemeClr val="accent4"/>
                </a:solidFill>
              </a:rPr>
              <a:t>Theme </a:t>
            </a:r>
            <a:r>
              <a:rPr lang="ko-KR" altLang="en-US" dirty="0">
                <a:solidFill>
                  <a:schemeClr val="accent4"/>
                </a:solidFill>
              </a:rPr>
              <a:t>적용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적용을 원하는 구간 마다 위와 같이 </a:t>
            </a:r>
            <a:r>
              <a:rPr lang="en-US" altLang="ko-KR" sz="1400" dirty="0">
                <a:solidFill>
                  <a:schemeClr val="accent4"/>
                </a:solidFill>
              </a:rPr>
              <a:t>data-theme</a:t>
            </a:r>
            <a:r>
              <a:rPr lang="ko-KR" altLang="en-US" sz="1400" dirty="0">
                <a:solidFill>
                  <a:schemeClr val="accent4"/>
                </a:solidFill>
              </a:rPr>
              <a:t>에 원하는 코드를 입력해 주면 됩니다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51450E1-BD3E-4509-920A-8DCDF415526C}"/>
              </a:ext>
            </a:extLst>
          </p:cNvPr>
          <p:cNvCxnSpPr>
            <a:cxnSpLocks/>
          </p:cNvCxnSpPr>
          <p:nvPr/>
        </p:nvCxnSpPr>
        <p:spPr>
          <a:xfrm>
            <a:off x="657929" y="4690429"/>
            <a:ext cx="0" cy="61261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CD39964-71DC-4F6D-B5E9-E80A29F6C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12" y="3151796"/>
            <a:ext cx="2105025" cy="2381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D6EA04-9296-46FD-987B-E8768C524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06" y="4068827"/>
            <a:ext cx="3952875" cy="2381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C1F8321-38AE-435A-BDD8-055F98573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12" y="3611713"/>
            <a:ext cx="6029325" cy="2000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441919A-23DE-4621-AEBC-CD99F3FB5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813" y="2962275"/>
            <a:ext cx="6457950" cy="4667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49443FA-08A6-4BEA-9A86-EF93AC937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4701" y="3711725"/>
            <a:ext cx="39147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98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6920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CSS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 디자인 파일 적용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6F62C7A-1DDC-4977-B1DF-FAA6530BD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335" y="1964138"/>
            <a:ext cx="2369531" cy="46844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BCD2A2-834B-412C-9598-B58985B84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901" y="1962517"/>
            <a:ext cx="2384052" cy="46860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7D2AC50-61BF-4152-B524-A87F9C5AB8F8}"/>
              </a:ext>
            </a:extLst>
          </p:cNvPr>
          <p:cNvSpPr txBox="1"/>
          <p:nvPr/>
        </p:nvSpPr>
        <p:spPr>
          <a:xfrm>
            <a:off x="507729" y="4047564"/>
            <a:ext cx="2839632" cy="36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accent4"/>
                </a:solidFill>
              </a:rPr>
              <a:t>Theme C</a:t>
            </a:r>
            <a:r>
              <a:rPr lang="ko-KR" altLang="en-US" sz="1600" dirty="0">
                <a:solidFill>
                  <a:schemeClr val="accent4"/>
                </a:solidFill>
              </a:rPr>
              <a:t>를 적용한 모습 </a:t>
            </a:r>
            <a:r>
              <a:rPr lang="en-US" altLang="ko-KR" sz="1600" dirty="0">
                <a:solidFill>
                  <a:schemeClr val="accent4"/>
                </a:solidFill>
              </a:rPr>
              <a:t>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9AA264-6F28-4B7A-B03D-494D40974C13}"/>
              </a:ext>
            </a:extLst>
          </p:cNvPr>
          <p:cNvSpPr txBox="1"/>
          <p:nvPr/>
        </p:nvSpPr>
        <p:spPr>
          <a:xfrm>
            <a:off x="9015237" y="4047563"/>
            <a:ext cx="2839632" cy="36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accent4"/>
                </a:solidFill>
              </a:rPr>
              <a:t>&lt; Theme D</a:t>
            </a:r>
            <a:r>
              <a:rPr lang="ko-KR" altLang="en-US" sz="1600" dirty="0">
                <a:solidFill>
                  <a:schemeClr val="accent4"/>
                </a:solidFill>
              </a:rPr>
              <a:t>를 적용한 모습 </a:t>
            </a:r>
            <a:endParaRPr lang="en-US" altLang="ko-KR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321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8559651" cy="769441"/>
            <a:chOff x="510077" y="2691080"/>
            <a:chExt cx="8559651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754244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 err="1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Introduction_JENIFFERSOFT</a:t>
              </a:r>
              <a:endPara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783740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 err="1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Introduction__JENIFFERSOFT</a:t>
              </a:r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87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3.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5212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587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JENIFFERSOFT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 회사소개 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초기화면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4D550D-22C2-4FA5-9C35-A6FC7F806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45" y="2010867"/>
            <a:ext cx="2272665" cy="4540046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58414A7-3447-4D94-B064-9187795552B6}"/>
              </a:ext>
            </a:extLst>
          </p:cNvPr>
          <p:cNvCxnSpPr/>
          <p:nvPr/>
        </p:nvCxnSpPr>
        <p:spPr>
          <a:xfrm>
            <a:off x="6457138" y="2679235"/>
            <a:ext cx="1712259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B3EAA8-44C2-4A57-971B-FF0A541FAD71}"/>
              </a:ext>
            </a:extLst>
          </p:cNvPr>
          <p:cNvSpPr txBox="1"/>
          <p:nvPr/>
        </p:nvSpPr>
        <p:spPr>
          <a:xfrm>
            <a:off x="8169397" y="2482354"/>
            <a:ext cx="941283" cy="393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accent4"/>
                </a:solidFill>
              </a:rPr>
              <a:t>앱 이름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D034B9C-1733-4C02-A678-C26C745A91BA}"/>
              </a:ext>
            </a:extLst>
          </p:cNvPr>
          <p:cNvCxnSpPr>
            <a:cxnSpLocks/>
          </p:cNvCxnSpPr>
          <p:nvPr/>
        </p:nvCxnSpPr>
        <p:spPr>
          <a:xfrm flipH="1">
            <a:off x="3729318" y="2679235"/>
            <a:ext cx="1098063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A59C458-9D75-4210-AE90-D9980F0AF1D5}"/>
              </a:ext>
            </a:extLst>
          </p:cNvPr>
          <p:cNvSpPr txBox="1"/>
          <p:nvPr/>
        </p:nvSpPr>
        <p:spPr>
          <a:xfrm>
            <a:off x="2756668" y="2482354"/>
            <a:ext cx="941283" cy="393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accent4"/>
                </a:solidFill>
              </a:rPr>
              <a:t>앱 메뉴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917D78-1246-4D18-B1BA-7E90EB21210F}"/>
              </a:ext>
            </a:extLst>
          </p:cNvPr>
          <p:cNvSpPr txBox="1"/>
          <p:nvPr/>
        </p:nvSpPr>
        <p:spPr>
          <a:xfrm>
            <a:off x="745841" y="3328780"/>
            <a:ext cx="3634328" cy="1693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accent4"/>
                </a:solidFill>
              </a:rPr>
              <a:t>초기화면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Portfolio </a:t>
            </a:r>
            <a:r>
              <a:rPr lang="ko-KR" altLang="en-US" sz="1400" dirty="0">
                <a:solidFill>
                  <a:schemeClr val="accent4"/>
                </a:solidFill>
              </a:rPr>
              <a:t>앱을 앱 에뮬레이터로 실행하거나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 스마트폰에 업로드하면 오른쪽과 같은 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초기화면을 볼 수 있습니다</a:t>
            </a:r>
            <a:r>
              <a:rPr lang="en-US" altLang="ko-KR" sz="1400" dirty="0">
                <a:solidFill>
                  <a:schemeClr val="accent4"/>
                </a:solidFill>
              </a:rPr>
              <a:t>. </a:t>
            </a:r>
            <a:r>
              <a:rPr lang="ko-KR" altLang="en-US" sz="1400" dirty="0">
                <a:solidFill>
                  <a:schemeClr val="accent4"/>
                </a:solidFill>
              </a:rPr>
              <a:t>앱 메뉴를 통해 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회사에 대한 정보를 카테고리별로 확인할 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수 있습니다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D8A22E6-3AD1-4EB5-A1D3-E54B7A681340}"/>
              </a:ext>
            </a:extLst>
          </p:cNvPr>
          <p:cNvCxnSpPr>
            <a:cxnSpLocks/>
          </p:cNvCxnSpPr>
          <p:nvPr/>
        </p:nvCxnSpPr>
        <p:spPr>
          <a:xfrm>
            <a:off x="631371" y="3361873"/>
            <a:ext cx="0" cy="1660512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951C6E1-3BC8-49A6-980D-3B50DB31828B}"/>
              </a:ext>
            </a:extLst>
          </p:cNvPr>
          <p:cNvSpPr txBox="1"/>
          <p:nvPr/>
        </p:nvSpPr>
        <p:spPr>
          <a:xfrm>
            <a:off x="7684523" y="5022385"/>
            <a:ext cx="4073551" cy="918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accent4"/>
                </a:solidFill>
              </a:rPr>
              <a:t>JENIFFERSOFT </a:t>
            </a:r>
            <a:r>
              <a:rPr lang="ko-KR" altLang="en-US" dirty="0">
                <a:solidFill>
                  <a:schemeClr val="accent4"/>
                </a:solidFill>
              </a:rPr>
              <a:t>영상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하단의 영상으로 회사에서 분석한 내용을 확인할 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수 있습니다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70FF61F-3350-4FFD-9DC4-02D5C32EE915}"/>
              </a:ext>
            </a:extLst>
          </p:cNvPr>
          <p:cNvCxnSpPr>
            <a:cxnSpLocks/>
          </p:cNvCxnSpPr>
          <p:nvPr/>
        </p:nvCxnSpPr>
        <p:spPr>
          <a:xfrm>
            <a:off x="7570053" y="5055478"/>
            <a:ext cx="0" cy="884594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32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587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JENIFFERSOFT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 회사소개 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초기화면 </a:t>
            </a:r>
            <a:r>
              <a:rPr lang="en-US" altLang="ko-KR" sz="1400" spc="-150" dirty="0">
                <a:solidFill>
                  <a:schemeClr val="accent4"/>
                </a:solidFill>
              </a:rPr>
              <a:t>- CODE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594BF9-1756-4731-BA76-E4AC167BD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08" y="2129596"/>
            <a:ext cx="6200775" cy="22002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D442012-2A3A-489D-936D-4D5650B1425D}"/>
              </a:ext>
            </a:extLst>
          </p:cNvPr>
          <p:cNvSpPr txBox="1"/>
          <p:nvPr/>
        </p:nvSpPr>
        <p:spPr>
          <a:xfrm>
            <a:off x="742256" y="4608670"/>
            <a:ext cx="10707487" cy="880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b="1" dirty="0">
                <a:solidFill>
                  <a:schemeClr val="accent4"/>
                </a:solidFill>
              </a:rPr>
              <a:t>초기화면 </a:t>
            </a:r>
            <a:endParaRPr lang="en-US" altLang="ko-KR" sz="1600" b="1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초기화면으로 회사로고와 회사의 좌우명을 사진으로 삽입하였습니다</a:t>
            </a:r>
            <a:r>
              <a:rPr lang="en-US" altLang="ko-KR" sz="1400" dirty="0">
                <a:solidFill>
                  <a:schemeClr val="accent4"/>
                </a:solidFill>
              </a:rPr>
              <a:t>. </a:t>
            </a:r>
            <a:r>
              <a:rPr lang="ko-KR" altLang="en-US" sz="1400" dirty="0">
                <a:solidFill>
                  <a:schemeClr val="accent4"/>
                </a:solidFill>
              </a:rPr>
              <a:t>또 회사의 영상제목과 영상을 삽입하여 초기화면을 생성하였습니다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B0CC30B-BA98-4D3C-A831-87B6E931038C}"/>
              </a:ext>
            </a:extLst>
          </p:cNvPr>
          <p:cNvCxnSpPr>
            <a:cxnSpLocks/>
          </p:cNvCxnSpPr>
          <p:nvPr/>
        </p:nvCxnSpPr>
        <p:spPr>
          <a:xfrm>
            <a:off x="637964" y="4655211"/>
            <a:ext cx="0" cy="83421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730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587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JENIFFERSOFT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 회사소개 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메뉴화면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917D78-1246-4D18-B1BA-7E90EB21210F}"/>
              </a:ext>
            </a:extLst>
          </p:cNvPr>
          <p:cNvSpPr txBox="1"/>
          <p:nvPr/>
        </p:nvSpPr>
        <p:spPr>
          <a:xfrm>
            <a:off x="745841" y="3328780"/>
            <a:ext cx="3615092" cy="1435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accent4"/>
                </a:solidFill>
              </a:rPr>
              <a:t>메뉴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초기화면에서 왼쪽 상단의 아이콘을 누르면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왼쪽과 같은 메뉴 패널을 볼 수 있습니다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메뉴 패널안에 있는 리스트 버튼을 누르면 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원하는 정보를 볼 수 있습니다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D8A22E6-3AD1-4EB5-A1D3-E54B7A681340}"/>
              </a:ext>
            </a:extLst>
          </p:cNvPr>
          <p:cNvCxnSpPr>
            <a:cxnSpLocks/>
          </p:cNvCxnSpPr>
          <p:nvPr/>
        </p:nvCxnSpPr>
        <p:spPr>
          <a:xfrm>
            <a:off x="631371" y="3361873"/>
            <a:ext cx="0" cy="1401980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7AFEA9E-0C84-4663-B28B-5C40AD520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948" y="1973654"/>
            <a:ext cx="2270183" cy="461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93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587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JENIFFERSOFT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 회사소개 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메뉴화면 </a:t>
            </a:r>
            <a:r>
              <a:rPr lang="en-US" altLang="ko-KR" sz="1400" spc="-150" dirty="0">
                <a:solidFill>
                  <a:schemeClr val="accent4"/>
                </a:solidFill>
              </a:rPr>
              <a:t>- CODE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66B408-32FE-48A2-8B55-F8A335AE6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87" y="1967675"/>
            <a:ext cx="11453625" cy="29226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6263E0-49EC-4743-A0BF-C1B382E0AEEA}"/>
              </a:ext>
            </a:extLst>
          </p:cNvPr>
          <p:cNvSpPr txBox="1"/>
          <p:nvPr/>
        </p:nvSpPr>
        <p:spPr>
          <a:xfrm>
            <a:off x="742256" y="5137588"/>
            <a:ext cx="10707487" cy="880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b="1" dirty="0">
                <a:solidFill>
                  <a:schemeClr val="accent4"/>
                </a:solidFill>
              </a:rPr>
              <a:t>메뉴화면 </a:t>
            </a:r>
            <a:endParaRPr lang="en-US" altLang="ko-KR" sz="1600" b="1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상단에 </a:t>
            </a:r>
            <a:r>
              <a:rPr lang="en-US" altLang="ko-KR" sz="1400" dirty="0">
                <a:solidFill>
                  <a:schemeClr val="accent4"/>
                </a:solidFill>
              </a:rPr>
              <a:t>‘JENNIFERSOFT </a:t>
            </a:r>
            <a:r>
              <a:rPr lang="ko-KR" altLang="en-US" sz="1400" dirty="0">
                <a:solidFill>
                  <a:schemeClr val="accent4"/>
                </a:solidFill>
              </a:rPr>
              <a:t>소개</a:t>
            </a:r>
            <a:r>
              <a:rPr lang="en-US" altLang="ko-KR" sz="1400" dirty="0">
                <a:solidFill>
                  <a:schemeClr val="accent4"/>
                </a:solidFill>
              </a:rPr>
              <a:t>’ </a:t>
            </a:r>
            <a:r>
              <a:rPr lang="ko-KR" altLang="en-US" sz="1400" dirty="0">
                <a:solidFill>
                  <a:schemeClr val="accent4"/>
                </a:solidFill>
              </a:rPr>
              <a:t>문구를 </a:t>
            </a:r>
            <a:r>
              <a:rPr lang="en-US" altLang="ko-KR" sz="1400" dirty="0">
                <a:solidFill>
                  <a:schemeClr val="accent4"/>
                </a:solidFill>
              </a:rPr>
              <a:t>header</a:t>
            </a:r>
            <a:r>
              <a:rPr lang="ko-KR" altLang="en-US" sz="1400" dirty="0">
                <a:solidFill>
                  <a:schemeClr val="accent4"/>
                </a:solidFill>
              </a:rPr>
              <a:t>부분에 삽입하였고 왼쪽 패널을 생성하여 메뉴를 생성하도록 하였습니다</a:t>
            </a:r>
            <a:r>
              <a:rPr lang="en-US" altLang="ko-KR" sz="1400" dirty="0">
                <a:solidFill>
                  <a:schemeClr val="accent4"/>
                </a:solidFill>
              </a:rPr>
              <a:t>. </a:t>
            </a:r>
            <a:r>
              <a:rPr lang="ko-KR" altLang="en-US" sz="1400" dirty="0">
                <a:solidFill>
                  <a:schemeClr val="accent4"/>
                </a:solidFill>
              </a:rPr>
              <a:t>메뉴 패널안에 리스트 버튼을 삽입하였고 그 내용으로는 회사소개</a:t>
            </a:r>
            <a:r>
              <a:rPr lang="en-US" altLang="ko-KR" sz="1400" dirty="0">
                <a:solidFill>
                  <a:schemeClr val="accent4"/>
                </a:solidFill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</a:rPr>
              <a:t>제품</a:t>
            </a:r>
            <a:r>
              <a:rPr lang="en-US" altLang="ko-KR" sz="1400" dirty="0">
                <a:solidFill>
                  <a:schemeClr val="accent4"/>
                </a:solidFill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</a:rPr>
              <a:t>블로그</a:t>
            </a:r>
            <a:r>
              <a:rPr lang="en-US" altLang="ko-KR" sz="1400" dirty="0">
                <a:solidFill>
                  <a:schemeClr val="accent4"/>
                </a:solidFill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</a:rPr>
              <a:t>위치안내를 사용하였습니다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89B088E-C3A0-4273-A3EC-11F4282AFCFE}"/>
              </a:ext>
            </a:extLst>
          </p:cNvPr>
          <p:cNvCxnSpPr>
            <a:cxnSpLocks/>
          </p:cNvCxnSpPr>
          <p:nvPr/>
        </p:nvCxnSpPr>
        <p:spPr>
          <a:xfrm>
            <a:off x="637964" y="5184129"/>
            <a:ext cx="0" cy="83421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937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587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JENIFFERSOFT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 회사소개 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회사소개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39F278-57C9-4CE8-AAD4-D744790D4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30" y="1999128"/>
            <a:ext cx="2123120" cy="4296079"/>
          </a:xfrm>
          <a:prstGeom prst="rect">
            <a:avLst/>
          </a:prstGeom>
        </p:spPr>
      </p:pic>
      <p:pic>
        <p:nvPicPr>
          <p:cNvPr id="11" name="그림 10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E253C424-2768-461D-9F34-49D380299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428" y="1999129"/>
            <a:ext cx="2113152" cy="4296079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5B900ABD-92CA-4DAF-BE75-B12BAE80C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77" y="1999128"/>
            <a:ext cx="2167975" cy="43110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8F45C8-8417-41DB-BB99-09CE9007A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24" y="4813225"/>
            <a:ext cx="4062692" cy="28620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666DD6-5E73-485B-9421-B1685D8C8D31}"/>
              </a:ext>
            </a:extLst>
          </p:cNvPr>
          <p:cNvSpPr/>
          <p:nvPr/>
        </p:nvSpPr>
        <p:spPr>
          <a:xfrm>
            <a:off x="494225" y="4813225"/>
            <a:ext cx="4062692" cy="28620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E10C8F-773E-45AA-8E5D-D614269B330E}"/>
              </a:ext>
            </a:extLst>
          </p:cNvPr>
          <p:cNvSpPr txBox="1"/>
          <p:nvPr/>
        </p:nvSpPr>
        <p:spPr>
          <a:xfrm>
            <a:off x="674123" y="2634288"/>
            <a:ext cx="3882794" cy="1693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accent4"/>
                </a:solidFill>
              </a:rPr>
              <a:t>회사소개</a:t>
            </a:r>
            <a:r>
              <a:rPr lang="en-US" altLang="ko-KR" dirty="0">
                <a:solidFill>
                  <a:schemeClr val="accent4"/>
                </a:solidFill>
              </a:rPr>
              <a:t>(NAVBAR)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메뉴 패널에서 회사소개 리스트 버튼을 클릭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하면 오른쪽과 같은 모습을 볼 수 있습니다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또한 헤더영역 아래에 있는 </a:t>
            </a:r>
            <a:r>
              <a:rPr lang="en-US" altLang="ko-KR" sz="1400" dirty="0">
                <a:solidFill>
                  <a:schemeClr val="accent4"/>
                </a:solidFill>
              </a:rPr>
              <a:t>Navbar</a:t>
            </a:r>
            <a:r>
              <a:rPr lang="ko-KR" altLang="en-US" sz="1400" dirty="0">
                <a:solidFill>
                  <a:schemeClr val="accent4"/>
                </a:solidFill>
              </a:rPr>
              <a:t>에서 각각의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버튼을 누르면 해당 카테고리의 정보를 볼 수 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있습니다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EC6E718-B7C3-4C90-BB2D-605D1C86D1F9}"/>
              </a:ext>
            </a:extLst>
          </p:cNvPr>
          <p:cNvCxnSpPr>
            <a:cxnSpLocks/>
          </p:cNvCxnSpPr>
          <p:nvPr/>
        </p:nvCxnSpPr>
        <p:spPr>
          <a:xfrm>
            <a:off x="559653" y="2667381"/>
            <a:ext cx="0" cy="1660512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699961-76DA-4E6D-A1D4-B1B9D18AFA2F}"/>
              </a:ext>
            </a:extLst>
          </p:cNvPr>
          <p:cNvSpPr txBox="1"/>
          <p:nvPr/>
        </p:nvSpPr>
        <p:spPr>
          <a:xfrm>
            <a:off x="674123" y="5170209"/>
            <a:ext cx="1958678" cy="326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▲ </a:t>
            </a:r>
            <a:r>
              <a:rPr lang="en-US" altLang="ko-KR" sz="1400" dirty="0">
                <a:solidFill>
                  <a:schemeClr val="accent4"/>
                </a:solidFill>
              </a:rPr>
              <a:t>NAVBAR_</a:t>
            </a:r>
            <a:r>
              <a:rPr lang="ko-KR" altLang="en-US" sz="1400" dirty="0">
                <a:solidFill>
                  <a:schemeClr val="accent4"/>
                </a:solidFill>
              </a:rPr>
              <a:t>회사소개</a:t>
            </a:r>
            <a:endParaRPr lang="en-US" altLang="ko-KR" sz="1400" dirty="0">
              <a:solidFill>
                <a:schemeClr val="accent4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5DE80C3-0BFE-4084-9CF9-B2B8F9109534}"/>
              </a:ext>
            </a:extLst>
          </p:cNvPr>
          <p:cNvCxnSpPr>
            <a:cxnSpLocks/>
          </p:cNvCxnSpPr>
          <p:nvPr/>
        </p:nvCxnSpPr>
        <p:spPr>
          <a:xfrm>
            <a:off x="569830" y="5216750"/>
            <a:ext cx="0" cy="28053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883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587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JENIFFERSOFT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 회사소개 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회사소개</a:t>
            </a:r>
            <a:r>
              <a:rPr lang="en-US" altLang="ko-KR" sz="1400" spc="-150" dirty="0">
                <a:solidFill>
                  <a:schemeClr val="accent4"/>
                </a:solidFill>
              </a:rPr>
              <a:t> - CODE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304556-A8EC-45B9-B9E0-97641B872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89" y="1889563"/>
            <a:ext cx="7620000" cy="4752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3BB9AB-4466-4623-8561-34B9E2F44675}"/>
              </a:ext>
            </a:extLst>
          </p:cNvPr>
          <p:cNvSpPr txBox="1"/>
          <p:nvPr/>
        </p:nvSpPr>
        <p:spPr>
          <a:xfrm>
            <a:off x="8156066" y="3120528"/>
            <a:ext cx="3829745" cy="2173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b="1" dirty="0">
                <a:solidFill>
                  <a:schemeClr val="accent4"/>
                </a:solidFill>
              </a:rPr>
              <a:t>회사소개 </a:t>
            </a:r>
            <a:endParaRPr lang="en-US" altLang="ko-KR" sz="1600" b="1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회사소개 페이지에서는 먼저 헤더 부분 아래에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Navbar</a:t>
            </a:r>
            <a:r>
              <a:rPr lang="ko-KR" altLang="en-US" sz="1400" dirty="0">
                <a:solidFill>
                  <a:schemeClr val="accent4"/>
                </a:solidFill>
              </a:rPr>
              <a:t>이라는 기능을 사용하여 다양한 정보를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담았으며 </a:t>
            </a:r>
            <a:r>
              <a:rPr lang="en-US" altLang="ko-KR" sz="1400" dirty="0">
                <a:solidFill>
                  <a:schemeClr val="accent4"/>
                </a:solidFill>
              </a:rPr>
              <a:t>navbar</a:t>
            </a:r>
            <a:r>
              <a:rPr lang="ko-KR" altLang="en-US" sz="1400" dirty="0">
                <a:solidFill>
                  <a:schemeClr val="accent4"/>
                </a:solidFill>
              </a:rPr>
              <a:t>의 내용으로는 </a:t>
            </a:r>
            <a:r>
              <a:rPr lang="en-US" altLang="ko-KR" sz="1400" dirty="0">
                <a:solidFill>
                  <a:schemeClr val="accent4"/>
                </a:solidFill>
              </a:rPr>
              <a:t>COMPANY, PRODUCT, CULTURES</a:t>
            </a:r>
            <a:r>
              <a:rPr lang="ko-KR" altLang="en-US" sz="1400" dirty="0">
                <a:solidFill>
                  <a:schemeClr val="accent4"/>
                </a:solidFill>
              </a:rPr>
              <a:t>을 넣었습니다</a:t>
            </a:r>
            <a:r>
              <a:rPr lang="en-US" altLang="ko-KR" sz="1400" dirty="0">
                <a:solidFill>
                  <a:schemeClr val="accent4"/>
                </a:solidFill>
              </a:rPr>
              <a:t>. </a:t>
            </a:r>
            <a:r>
              <a:rPr lang="ko-KR" altLang="en-US" sz="1400" dirty="0">
                <a:solidFill>
                  <a:schemeClr val="accent4"/>
                </a:solidFill>
              </a:rPr>
              <a:t>그리고 회사소개 페이지로 넘어갔을 때 가장 먼저 </a:t>
            </a:r>
            <a:r>
              <a:rPr lang="en-US" altLang="ko-KR" sz="1400" dirty="0">
                <a:solidFill>
                  <a:schemeClr val="accent4"/>
                </a:solidFill>
              </a:rPr>
              <a:t>COMPANY</a:t>
            </a:r>
            <a:r>
              <a:rPr lang="ko-KR" altLang="en-US" sz="1400" dirty="0">
                <a:solidFill>
                  <a:schemeClr val="accent4"/>
                </a:solidFill>
              </a:rPr>
              <a:t>에 대한 정보를 보여주기 위해 </a:t>
            </a:r>
            <a:r>
              <a:rPr lang="en-US" altLang="ko-KR" sz="1400" dirty="0">
                <a:solidFill>
                  <a:schemeClr val="accent4"/>
                </a:solidFill>
              </a:rPr>
              <a:t>main </a:t>
            </a:r>
            <a:r>
              <a:rPr lang="ko-KR" altLang="en-US" sz="1400" dirty="0">
                <a:solidFill>
                  <a:schemeClr val="accent4"/>
                </a:solidFill>
              </a:rPr>
              <a:t>데이터로 해당 정보를 삽입하였습니다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B2D0BB9-C125-483D-A5AC-73ADCB83C2C4}"/>
              </a:ext>
            </a:extLst>
          </p:cNvPr>
          <p:cNvCxnSpPr>
            <a:cxnSpLocks/>
          </p:cNvCxnSpPr>
          <p:nvPr/>
        </p:nvCxnSpPr>
        <p:spPr>
          <a:xfrm>
            <a:off x="8051774" y="3167069"/>
            <a:ext cx="0" cy="21271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064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6476816" cy="2099938"/>
            <a:chOff x="527769" y="1728426"/>
            <a:chExt cx="6476816" cy="2099938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6446521" cy="769441"/>
              <a:chOff x="471977" y="2691080"/>
              <a:chExt cx="6446521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568617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spc="-150" dirty="0" err="1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Introduction_Portfolio</a:t>
                </a:r>
                <a:endPara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6" y="2691080"/>
                <a:ext cx="568617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spc="-150" dirty="0" err="1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Introduction_Portfolio</a:t>
                </a:r>
                <a:endPara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90977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1.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9856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587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JENIFFERSOFT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 회사소개 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제품</a:t>
            </a:r>
            <a:r>
              <a:rPr lang="en-US" altLang="ko-KR" sz="1400" spc="-150" dirty="0">
                <a:solidFill>
                  <a:schemeClr val="accent4"/>
                </a:solidFill>
              </a:rPr>
              <a:t> 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7DFB204-7EC0-4DCB-AC52-5AD872433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517" y="2049226"/>
            <a:ext cx="2142008" cy="434923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85D9270-4C5F-4ADE-BBF3-E1AF9B546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006" y="2042556"/>
            <a:ext cx="2157057" cy="43241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D6C0825-F2C1-4774-9810-5E6D9AA15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814" y="2057059"/>
            <a:ext cx="2142008" cy="43191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EFE393-1DD6-426E-9780-3AADCE1C9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56" y="2059258"/>
            <a:ext cx="2157057" cy="43391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9C089C-5C8B-4C85-88F6-7A684CF40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" y="4877549"/>
            <a:ext cx="3074613" cy="23650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7EBFDD-DAE8-4201-9DD7-F3B8FFC4BB16}"/>
              </a:ext>
            </a:extLst>
          </p:cNvPr>
          <p:cNvSpPr/>
          <p:nvPr/>
        </p:nvSpPr>
        <p:spPr>
          <a:xfrm>
            <a:off x="139700" y="4877549"/>
            <a:ext cx="3074613" cy="23650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77C649-278C-4422-8879-EB9A9C346632}"/>
              </a:ext>
            </a:extLst>
          </p:cNvPr>
          <p:cNvSpPr txBox="1"/>
          <p:nvPr/>
        </p:nvSpPr>
        <p:spPr>
          <a:xfrm>
            <a:off x="318428" y="2453703"/>
            <a:ext cx="2896947" cy="1693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accent4"/>
                </a:solidFill>
              </a:rPr>
              <a:t>제품</a:t>
            </a:r>
            <a:r>
              <a:rPr lang="en-US" altLang="ko-KR" dirty="0">
                <a:solidFill>
                  <a:schemeClr val="accent4"/>
                </a:solidFill>
              </a:rPr>
              <a:t>(NAVBAR)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메뉴 </a:t>
            </a:r>
            <a:r>
              <a:rPr lang="ko-KR" altLang="en-US" sz="1400" dirty="0" err="1">
                <a:solidFill>
                  <a:schemeClr val="accent4"/>
                </a:solidFill>
              </a:rPr>
              <a:t>페널에서</a:t>
            </a:r>
            <a:r>
              <a:rPr lang="ko-KR" altLang="en-US" sz="1400" dirty="0">
                <a:solidFill>
                  <a:schemeClr val="accent4"/>
                </a:solidFill>
              </a:rPr>
              <a:t> 두 번째 리스트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버튼을 누르면 왼쪽과 같은 화면을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볼 수 있습니다</a:t>
            </a:r>
            <a:r>
              <a:rPr lang="en-US" altLang="ko-KR" sz="1400" dirty="0">
                <a:solidFill>
                  <a:schemeClr val="accent4"/>
                </a:solidFill>
              </a:rPr>
              <a:t>. </a:t>
            </a:r>
            <a:r>
              <a:rPr lang="ko-KR" altLang="en-US" sz="1400" dirty="0">
                <a:solidFill>
                  <a:schemeClr val="accent4"/>
                </a:solidFill>
              </a:rPr>
              <a:t>헤더부분 아래의 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Navbar</a:t>
            </a:r>
            <a:r>
              <a:rPr lang="ko-KR" altLang="en-US" sz="1400" dirty="0">
                <a:solidFill>
                  <a:schemeClr val="accent4"/>
                </a:solidFill>
              </a:rPr>
              <a:t>를 통해 다양한 카테고리 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내용을</a:t>
            </a:r>
            <a:r>
              <a:rPr lang="en-US" altLang="ko-KR" sz="1400" dirty="0">
                <a:solidFill>
                  <a:schemeClr val="accent4"/>
                </a:solidFill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</a:rPr>
              <a:t>확인할 수 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  <a:r>
              <a:rPr lang="ko-KR" altLang="en-US" sz="1400" dirty="0">
                <a:solidFill>
                  <a:schemeClr val="accent4"/>
                </a:solidFill>
              </a:rPr>
              <a:t> </a:t>
            </a:r>
            <a:endParaRPr lang="en-US" altLang="ko-KR" sz="1400" dirty="0">
              <a:solidFill>
                <a:schemeClr val="accent4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C91CF25-7BA9-4CC7-AB13-8CBA8875D71D}"/>
              </a:ext>
            </a:extLst>
          </p:cNvPr>
          <p:cNvCxnSpPr>
            <a:cxnSpLocks/>
          </p:cNvCxnSpPr>
          <p:nvPr/>
        </p:nvCxnSpPr>
        <p:spPr>
          <a:xfrm>
            <a:off x="203958" y="2486796"/>
            <a:ext cx="0" cy="1660512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1E58F8B-8BD2-4AE0-BC63-16EB6BF9559D}"/>
              </a:ext>
            </a:extLst>
          </p:cNvPr>
          <p:cNvSpPr txBox="1"/>
          <p:nvPr/>
        </p:nvSpPr>
        <p:spPr>
          <a:xfrm>
            <a:off x="388273" y="5158883"/>
            <a:ext cx="1599605" cy="326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▲ </a:t>
            </a:r>
            <a:r>
              <a:rPr lang="en-US" altLang="ko-KR" sz="1400" dirty="0">
                <a:solidFill>
                  <a:schemeClr val="accent4"/>
                </a:solidFill>
              </a:rPr>
              <a:t>NAVBAR_</a:t>
            </a:r>
            <a:r>
              <a:rPr lang="ko-KR" altLang="en-US" sz="1400" dirty="0">
                <a:solidFill>
                  <a:schemeClr val="accent4"/>
                </a:solidFill>
              </a:rPr>
              <a:t>제품</a:t>
            </a:r>
            <a:endParaRPr lang="en-US" altLang="ko-KR" sz="1400" dirty="0">
              <a:solidFill>
                <a:schemeClr val="accent4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81207D2-FDBC-4B98-A547-DEF0736FD837}"/>
              </a:ext>
            </a:extLst>
          </p:cNvPr>
          <p:cNvCxnSpPr>
            <a:cxnSpLocks/>
          </p:cNvCxnSpPr>
          <p:nvPr/>
        </p:nvCxnSpPr>
        <p:spPr>
          <a:xfrm>
            <a:off x="283980" y="5205424"/>
            <a:ext cx="0" cy="28053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41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587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JENIFFERSOFT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 회사소개 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048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제품</a:t>
            </a:r>
            <a:r>
              <a:rPr lang="en-US" altLang="ko-KR" sz="1400" spc="-150" dirty="0">
                <a:solidFill>
                  <a:schemeClr val="accent4"/>
                </a:solidFill>
              </a:rPr>
              <a:t> - CODE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29F9BB-1216-4893-9E36-9B85BFFB5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954444"/>
            <a:ext cx="9820854" cy="34154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6EF8A4-92C0-414C-AD3F-6214322F21E7}"/>
              </a:ext>
            </a:extLst>
          </p:cNvPr>
          <p:cNvSpPr txBox="1"/>
          <p:nvPr/>
        </p:nvSpPr>
        <p:spPr>
          <a:xfrm>
            <a:off x="742256" y="5485950"/>
            <a:ext cx="10707487" cy="880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b="1" dirty="0">
                <a:solidFill>
                  <a:schemeClr val="accent4"/>
                </a:solidFill>
              </a:rPr>
              <a:t>제품 </a:t>
            </a:r>
            <a:endParaRPr lang="en-US" altLang="ko-KR" sz="1600" b="1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상단에 </a:t>
            </a:r>
            <a:r>
              <a:rPr lang="en-US" altLang="ko-KR" sz="1400" dirty="0">
                <a:solidFill>
                  <a:schemeClr val="accent4"/>
                </a:solidFill>
              </a:rPr>
              <a:t>‘</a:t>
            </a:r>
            <a:r>
              <a:rPr lang="ko-KR" altLang="en-US" sz="1400" dirty="0">
                <a:solidFill>
                  <a:schemeClr val="accent4"/>
                </a:solidFill>
              </a:rPr>
              <a:t>제품</a:t>
            </a:r>
            <a:r>
              <a:rPr lang="en-US" altLang="ko-KR" sz="1400" dirty="0">
                <a:solidFill>
                  <a:schemeClr val="accent4"/>
                </a:solidFill>
              </a:rPr>
              <a:t>’</a:t>
            </a:r>
            <a:r>
              <a:rPr lang="ko-KR" altLang="en-US" sz="1400" dirty="0">
                <a:solidFill>
                  <a:schemeClr val="accent4"/>
                </a:solidFill>
              </a:rPr>
              <a:t>이라는 문구를 삽입하였고 </a:t>
            </a:r>
            <a:r>
              <a:rPr lang="en-US" altLang="ko-KR" sz="1400" dirty="0">
                <a:solidFill>
                  <a:schemeClr val="accent4"/>
                </a:solidFill>
              </a:rPr>
              <a:t>Navbar</a:t>
            </a:r>
            <a:r>
              <a:rPr lang="ko-KR" altLang="en-US" sz="1400" dirty="0">
                <a:solidFill>
                  <a:schemeClr val="accent4"/>
                </a:solidFill>
              </a:rPr>
              <a:t>을 사용하여 카테고리를 분류하였습니다</a:t>
            </a:r>
            <a:r>
              <a:rPr lang="en-US" altLang="ko-KR" sz="1400" dirty="0">
                <a:solidFill>
                  <a:schemeClr val="accent4"/>
                </a:solidFill>
              </a:rPr>
              <a:t>. </a:t>
            </a:r>
            <a:r>
              <a:rPr lang="ko-KR" altLang="en-US" sz="1400" dirty="0">
                <a:solidFill>
                  <a:schemeClr val="accent4"/>
                </a:solidFill>
              </a:rPr>
              <a:t>그 내용으로는 개요</a:t>
            </a:r>
            <a:r>
              <a:rPr lang="en-US" altLang="ko-KR" sz="1400" dirty="0">
                <a:solidFill>
                  <a:schemeClr val="accent4"/>
                </a:solidFill>
              </a:rPr>
              <a:t>, JAVA, .NET, PHP</a:t>
            </a:r>
            <a:r>
              <a:rPr lang="ko-KR" altLang="en-US" sz="1400" dirty="0">
                <a:solidFill>
                  <a:schemeClr val="accent4"/>
                </a:solidFill>
              </a:rPr>
              <a:t>를 넣었고 제품 페이지로 이동했을 때 개요 카테고리의 내용을 나타나게 하기위해 </a:t>
            </a:r>
            <a:r>
              <a:rPr lang="en-US" altLang="ko-KR" sz="1400" dirty="0">
                <a:solidFill>
                  <a:schemeClr val="accent4"/>
                </a:solidFill>
              </a:rPr>
              <a:t>main</a:t>
            </a:r>
            <a:r>
              <a:rPr lang="ko-KR" altLang="en-US" sz="1400" dirty="0">
                <a:solidFill>
                  <a:schemeClr val="accent4"/>
                </a:solidFill>
              </a:rPr>
              <a:t>데이터로 해당 내용을 삽입하였습니다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6520647-FC70-4A43-8821-0F97F92F8530}"/>
              </a:ext>
            </a:extLst>
          </p:cNvPr>
          <p:cNvCxnSpPr>
            <a:cxnSpLocks/>
          </p:cNvCxnSpPr>
          <p:nvPr/>
        </p:nvCxnSpPr>
        <p:spPr>
          <a:xfrm>
            <a:off x="637964" y="5532491"/>
            <a:ext cx="0" cy="83421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577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3.5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587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JENIFFERSOFT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 회사소개 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블로그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335DA7-E447-4103-A019-53C45848F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82" y="1999129"/>
            <a:ext cx="2282775" cy="45708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924B3C-A3F1-484A-884A-05C637316586}"/>
              </a:ext>
            </a:extLst>
          </p:cNvPr>
          <p:cNvSpPr txBox="1"/>
          <p:nvPr/>
        </p:nvSpPr>
        <p:spPr>
          <a:xfrm>
            <a:off x="674123" y="3405252"/>
            <a:ext cx="3844322" cy="1435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accent4"/>
                </a:solidFill>
              </a:rPr>
              <a:t>블로그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메뉴 패널에서 블로그 리스트 버튼을 클릭하면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오른쪽과 같은 화면을 확인할 수 있습니다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Dialog</a:t>
            </a:r>
            <a:r>
              <a:rPr lang="ko-KR" altLang="en-US" sz="1400" dirty="0">
                <a:solidFill>
                  <a:schemeClr val="accent4"/>
                </a:solidFill>
              </a:rPr>
              <a:t>형태로 화면을 보이게 하였고 블로그 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웹 페이지가 바로 나타나도록 하였습니다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096C129-30AB-415B-90B5-601CBD947B78}"/>
              </a:ext>
            </a:extLst>
          </p:cNvPr>
          <p:cNvCxnSpPr>
            <a:cxnSpLocks/>
          </p:cNvCxnSpPr>
          <p:nvPr/>
        </p:nvCxnSpPr>
        <p:spPr>
          <a:xfrm>
            <a:off x="559653" y="3438345"/>
            <a:ext cx="0" cy="1401980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09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3.5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587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JENIFFERSOFT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 회사소개 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블로그</a:t>
            </a:r>
            <a:r>
              <a:rPr lang="en-US" altLang="ko-KR" sz="1400" spc="-150" dirty="0">
                <a:solidFill>
                  <a:schemeClr val="accent4"/>
                </a:solidFill>
              </a:rPr>
              <a:t> - CODE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27B7F6-4AD7-46CC-966E-56EC120B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2105025"/>
            <a:ext cx="10925175" cy="2647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09E8A9-5FE2-4427-9936-FBDAEE73A7D3}"/>
              </a:ext>
            </a:extLst>
          </p:cNvPr>
          <p:cNvSpPr txBox="1"/>
          <p:nvPr/>
        </p:nvSpPr>
        <p:spPr>
          <a:xfrm>
            <a:off x="742256" y="4921175"/>
            <a:ext cx="10707487" cy="880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b="1" dirty="0">
                <a:solidFill>
                  <a:schemeClr val="accent4"/>
                </a:solidFill>
              </a:rPr>
              <a:t>블로그</a:t>
            </a:r>
            <a:endParaRPr lang="en-US" altLang="ko-KR" sz="1600" b="1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상단에 </a:t>
            </a:r>
            <a:r>
              <a:rPr lang="en-US" altLang="ko-KR" sz="1400" dirty="0">
                <a:solidFill>
                  <a:schemeClr val="accent4"/>
                </a:solidFill>
              </a:rPr>
              <a:t>‘</a:t>
            </a:r>
            <a:r>
              <a:rPr lang="ko-KR" altLang="en-US" sz="1400" dirty="0">
                <a:solidFill>
                  <a:schemeClr val="accent4"/>
                </a:solidFill>
              </a:rPr>
              <a:t>블로그</a:t>
            </a:r>
            <a:r>
              <a:rPr lang="en-US" altLang="ko-KR" sz="1400" dirty="0">
                <a:solidFill>
                  <a:schemeClr val="accent4"/>
                </a:solidFill>
              </a:rPr>
              <a:t>＇</a:t>
            </a:r>
            <a:r>
              <a:rPr lang="ko-KR" altLang="en-US" sz="1400" dirty="0">
                <a:solidFill>
                  <a:schemeClr val="accent4"/>
                </a:solidFill>
              </a:rPr>
              <a:t>라는 문구를 삽입하였고 </a:t>
            </a:r>
            <a:r>
              <a:rPr lang="en-US" altLang="ko-KR" sz="1400" dirty="0">
                <a:solidFill>
                  <a:schemeClr val="accent4"/>
                </a:solidFill>
              </a:rPr>
              <a:t>JENIFFERSOFT</a:t>
            </a:r>
            <a:r>
              <a:rPr lang="ko-KR" altLang="en-US" sz="1400" dirty="0">
                <a:solidFill>
                  <a:schemeClr val="accent4"/>
                </a:solidFill>
              </a:rPr>
              <a:t>의 블로그가 바로 보여지도록 소스에 </a:t>
            </a:r>
            <a:r>
              <a:rPr lang="en-US" altLang="ko-KR" sz="1400" dirty="0">
                <a:solidFill>
                  <a:schemeClr val="accent4"/>
                </a:solidFill>
              </a:rPr>
              <a:t>JENIFFERSOFT</a:t>
            </a:r>
            <a:r>
              <a:rPr lang="ko-KR" altLang="en-US" sz="1400" dirty="0">
                <a:solidFill>
                  <a:schemeClr val="accent4"/>
                </a:solidFill>
              </a:rPr>
              <a:t> 블로그 </a:t>
            </a:r>
            <a:r>
              <a:rPr lang="en-US" altLang="ko-KR" sz="1400" dirty="0">
                <a:solidFill>
                  <a:schemeClr val="accent4"/>
                </a:solidFill>
              </a:rPr>
              <a:t>URL</a:t>
            </a:r>
            <a:r>
              <a:rPr lang="ko-KR" altLang="en-US" sz="1400" dirty="0">
                <a:solidFill>
                  <a:schemeClr val="accent4"/>
                </a:solidFill>
              </a:rPr>
              <a:t>을 넣었습니다</a:t>
            </a:r>
            <a:r>
              <a:rPr lang="en-US" altLang="ko-KR" sz="1400" dirty="0">
                <a:solidFill>
                  <a:schemeClr val="accent4"/>
                </a:solidFill>
              </a:rPr>
              <a:t>. </a:t>
            </a:r>
            <a:r>
              <a:rPr lang="ko-KR" altLang="en-US" sz="1400" dirty="0">
                <a:solidFill>
                  <a:schemeClr val="accent4"/>
                </a:solidFill>
              </a:rPr>
              <a:t>또 코드에서 블로그 버튼을 생성할 때 </a:t>
            </a:r>
            <a:r>
              <a:rPr lang="en-US" altLang="ko-KR" sz="1400" dirty="0">
                <a:solidFill>
                  <a:schemeClr val="accent4"/>
                </a:solidFill>
              </a:rPr>
              <a:t>data-</a:t>
            </a:r>
            <a:r>
              <a:rPr lang="en-US" altLang="ko-KR" sz="1400" dirty="0" err="1">
                <a:solidFill>
                  <a:schemeClr val="accent4"/>
                </a:solidFill>
              </a:rPr>
              <a:t>rel</a:t>
            </a:r>
            <a:r>
              <a:rPr lang="en-US" altLang="ko-KR" sz="1400" dirty="0">
                <a:solidFill>
                  <a:schemeClr val="accent4"/>
                </a:solidFill>
              </a:rPr>
              <a:t>=“dialog”</a:t>
            </a:r>
            <a:r>
              <a:rPr lang="ko-KR" altLang="en-US" sz="1400" dirty="0">
                <a:solidFill>
                  <a:schemeClr val="accent4"/>
                </a:solidFill>
              </a:rPr>
              <a:t> 옵션을 주었기 때문에 </a:t>
            </a:r>
            <a:r>
              <a:rPr lang="en-US" altLang="ko-KR" sz="1400" dirty="0">
                <a:solidFill>
                  <a:schemeClr val="accent4"/>
                </a:solidFill>
              </a:rPr>
              <a:t>dialog</a:t>
            </a:r>
            <a:r>
              <a:rPr lang="ko-KR" altLang="en-US" sz="1400" dirty="0">
                <a:solidFill>
                  <a:schemeClr val="accent4"/>
                </a:solidFill>
              </a:rPr>
              <a:t>형식으로 보여지게 됩니다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  <a:r>
              <a:rPr lang="ko-KR" altLang="en-US" sz="1400" dirty="0">
                <a:solidFill>
                  <a:schemeClr val="accent4"/>
                </a:solidFill>
              </a:rPr>
              <a:t> </a:t>
            </a:r>
            <a:endParaRPr lang="en-US" altLang="ko-KR" sz="1400" dirty="0">
              <a:solidFill>
                <a:schemeClr val="accent4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31C6F1-EA07-4010-8965-0CCC26F567BE}"/>
              </a:ext>
            </a:extLst>
          </p:cNvPr>
          <p:cNvCxnSpPr>
            <a:cxnSpLocks/>
          </p:cNvCxnSpPr>
          <p:nvPr/>
        </p:nvCxnSpPr>
        <p:spPr>
          <a:xfrm>
            <a:off x="637964" y="4967716"/>
            <a:ext cx="0" cy="83421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942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3.6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587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JENIFFERSOFT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 회사소개 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위치안내</a:t>
            </a:r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1EAB13A8-225F-4239-8B2F-4B53038C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55" y="1963270"/>
            <a:ext cx="2255333" cy="45159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D0EE89-24C9-407E-9A15-6932463D6329}"/>
              </a:ext>
            </a:extLst>
          </p:cNvPr>
          <p:cNvSpPr txBox="1"/>
          <p:nvPr/>
        </p:nvSpPr>
        <p:spPr>
          <a:xfrm>
            <a:off x="566546" y="3279747"/>
            <a:ext cx="4059731" cy="1693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accent4"/>
                </a:solidFill>
              </a:rPr>
              <a:t>위치안내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메뉴 패널에서 위치안내 버튼을 누르면</a:t>
            </a:r>
            <a:r>
              <a:rPr lang="en-US" altLang="ko-KR" sz="1400" dirty="0">
                <a:solidFill>
                  <a:schemeClr val="accent4"/>
                </a:solidFill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</a:rPr>
              <a:t>오른쪽과 같은 화면을 볼 수 있습니다</a:t>
            </a:r>
            <a:r>
              <a:rPr lang="en-US" altLang="ko-KR" sz="1400" dirty="0">
                <a:solidFill>
                  <a:schemeClr val="accent4"/>
                </a:solidFill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sz="1400" dirty="0" err="1">
                <a:solidFill>
                  <a:schemeClr val="accent4"/>
                </a:solidFill>
              </a:rPr>
              <a:t>카카오맵에서</a:t>
            </a:r>
            <a:r>
              <a:rPr lang="ko-KR" altLang="en-US" sz="1400" dirty="0">
                <a:solidFill>
                  <a:schemeClr val="accent4"/>
                </a:solidFill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</a:rPr>
              <a:t>JENIFFERSOFT </a:t>
            </a:r>
            <a:r>
              <a:rPr lang="ko-KR" altLang="en-US" sz="1400" dirty="0">
                <a:solidFill>
                  <a:schemeClr val="accent4"/>
                </a:solidFill>
              </a:rPr>
              <a:t>회사의</a:t>
            </a:r>
            <a:r>
              <a:rPr lang="en-US" altLang="ko-KR" sz="1400" dirty="0">
                <a:solidFill>
                  <a:schemeClr val="accent4"/>
                </a:solidFill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</a:rPr>
              <a:t>지도상 위치를 바로 확인할 수 있도록</a:t>
            </a:r>
            <a:r>
              <a:rPr lang="en-US" altLang="ko-KR" sz="1400" dirty="0">
                <a:solidFill>
                  <a:schemeClr val="accent4"/>
                </a:solidFill>
              </a:rPr>
              <a:t> </a:t>
            </a:r>
            <a:r>
              <a:rPr lang="ko-KR" altLang="en-US" sz="1400" dirty="0" err="1">
                <a:solidFill>
                  <a:schemeClr val="accent4"/>
                </a:solidFill>
              </a:rPr>
              <a:t>카카오맵</a:t>
            </a:r>
            <a:r>
              <a:rPr lang="ko-KR" altLang="en-US" sz="1400" dirty="0">
                <a:solidFill>
                  <a:schemeClr val="accent4"/>
                </a:solidFill>
              </a:rPr>
              <a:t> 페이지가 보여지도록 하였습니다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C8894A-B831-403F-A3D4-C11CA16BB242}"/>
              </a:ext>
            </a:extLst>
          </p:cNvPr>
          <p:cNvCxnSpPr>
            <a:cxnSpLocks/>
          </p:cNvCxnSpPr>
          <p:nvPr/>
        </p:nvCxnSpPr>
        <p:spPr>
          <a:xfrm>
            <a:off x="452077" y="3312840"/>
            <a:ext cx="0" cy="1660512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145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3.6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587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JENIFFERSOFT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 회사소개 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accent4"/>
                </a:solidFill>
              </a:rPr>
              <a:t>위치안내</a:t>
            </a:r>
            <a:r>
              <a:rPr lang="en-US" altLang="ko-KR" sz="1400" spc="-150" dirty="0">
                <a:solidFill>
                  <a:schemeClr val="accent4"/>
                </a:solidFill>
              </a:rPr>
              <a:t> - CODE</a:t>
            </a:r>
            <a:endParaRPr lang="ko-KR" altLang="en-US" sz="1400" spc="-150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F8601C-5D18-4832-AD63-28F1972CD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77" y="2174220"/>
            <a:ext cx="11145445" cy="2107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46DEE8-4779-4226-9C89-6D05CD48291E}"/>
              </a:ext>
            </a:extLst>
          </p:cNvPr>
          <p:cNvSpPr txBox="1"/>
          <p:nvPr/>
        </p:nvSpPr>
        <p:spPr>
          <a:xfrm>
            <a:off x="742256" y="4553614"/>
            <a:ext cx="10707487" cy="880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b="1" dirty="0">
                <a:solidFill>
                  <a:schemeClr val="accent4"/>
                </a:solidFill>
              </a:rPr>
              <a:t>위치안내 </a:t>
            </a:r>
            <a:endParaRPr lang="en-US" altLang="ko-KR" sz="1600" b="1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헤더부분에 버튼을 추가하여 초기화면으로 돌아갈 수 있도록 하였습니다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JENIFFERSOFT</a:t>
            </a:r>
            <a:r>
              <a:rPr lang="ko-KR" altLang="en-US" sz="1400" dirty="0">
                <a:solidFill>
                  <a:schemeClr val="accent4"/>
                </a:solidFill>
              </a:rPr>
              <a:t>의 위치를 나타내기 위해 </a:t>
            </a:r>
            <a:r>
              <a:rPr lang="ko-KR" altLang="en-US" sz="1400" dirty="0" err="1">
                <a:solidFill>
                  <a:schemeClr val="accent4"/>
                </a:solidFill>
              </a:rPr>
              <a:t>카카오맵에서</a:t>
            </a:r>
            <a:r>
              <a:rPr lang="ko-KR" altLang="en-US" sz="1400" dirty="0">
                <a:solidFill>
                  <a:schemeClr val="accent4"/>
                </a:solidFill>
              </a:rPr>
              <a:t> 회사의 위치를 보여주는 링크를 가져와 소스에 입력하였습니다</a:t>
            </a:r>
            <a:r>
              <a:rPr lang="en-US" altLang="ko-KR" sz="1400" dirty="0">
                <a:solidFill>
                  <a:schemeClr val="accent4"/>
                </a:solidFill>
              </a:rPr>
              <a:t>.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F4E939B-0C10-4182-B046-12748A2D608E}"/>
              </a:ext>
            </a:extLst>
          </p:cNvPr>
          <p:cNvCxnSpPr>
            <a:cxnSpLocks/>
          </p:cNvCxnSpPr>
          <p:nvPr/>
        </p:nvCxnSpPr>
        <p:spPr>
          <a:xfrm>
            <a:off x="637964" y="4600155"/>
            <a:ext cx="0" cy="83421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059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57895" y="3058825"/>
            <a:ext cx="2076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58201" y="3643600"/>
            <a:ext cx="1489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발표자 </a:t>
            </a:r>
            <a:r>
              <a:rPr lang="ko-KR" altLang="en-US" sz="1400" dirty="0" err="1">
                <a:solidFill>
                  <a:schemeClr val="bg1"/>
                </a:solidFill>
              </a:rPr>
              <a:t>천은진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1399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Profile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Personal Information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8F80B3E-E9B7-4215-8BC0-9E9DDD47E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30" y="1906760"/>
            <a:ext cx="2370339" cy="47351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7DCC3B-63AC-43D2-98E6-1D17B8C6EBE7}"/>
              </a:ext>
            </a:extLst>
          </p:cNvPr>
          <p:cNvSpPr txBox="1"/>
          <p:nvPr/>
        </p:nvSpPr>
        <p:spPr>
          <a:xfrm>
            <a:off x="853417" y="2819291"/>
            <a:ext cx="3554178" cy="1176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accent4"/>
                </a:solidFill>
              </a:rPr>
              <a:t>초기화면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Portfolio </a:t>
            </a:r>
            <a:r>
              <a:rPr lang="ko-KR" altLang="en-US" sz="1400" dirty="0">
                <a:solidFill>
                  <a:schemeClr val="accent4"/>
                </a:solidFill>
              </a:rPr>
              <a:t>앱을 앱 에뮬레이터로 실행하거나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 스마트폰에 업로드하면 오른쪽과 같은 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초기화면을 볼 수 있습니다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50FD471-A4E3-40E4-9C31-FB0AB0AD084F}"/>
              </a:ext>
            </a:extLst>
          </p:cNvPr>
          <p:cNvCxnSpPr>
            <a:cxnSpLocks/>
          </p:cNvCxnSpPr>
          <p:nvPr/>
        </p:nvCxnSpPr>
        <p:spPr>
          <a:xfrm>
            <a:off x="738947" y="2852384"/>
            <a:ext cx="0" cy="1143448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CF7F003-C356-4087-BE45-E859933A4CD7}"/>
              </a:ext>
            </a:extLst>
          </p:cNvPr>
          <p:cNvCxnSpPr/>
          <p:nvPr/>
        </p:nvCxnSpPr>
        <p:spPr>
          <a:xfrm>
            <a:off x="6858000" y="2626659"/>
            <a:ext cx="1712259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099E47-0D04-449B-BFE6-B4A7D0B53921}"/>
              </a:ext>
            </a:extLst>
          </p:cNvPr>
          <p:cNvSpPr txBox="1"/>
          <p:nvPr/>
        </p:nvSpPr>
        <p:spPr>
          <a:xfrm>
            <a:off x="8637822" y="2424843"/>
            <a:ext cx="941283" cy="393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accent4"/>
                </a:solidFill>
              </a:rPr>
              <a:t>앱 이름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232713-8AD6-40D2-8FA8-816EFB6A713B}"/>
              </a:ext>
            </a:extLst>
          </p:cNvPr>
          <p:cNvCxnSpPr/>
          <p:nvPr/>
        </p:nvCxnSpPr>
        <p:spPr>
          <a:xfrm>
            <a:off x="7100047" y="4039396"/>
            <a:ext cx="1712259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39FE1D4-3395-4BC6-AAF4-7A837BCC41F6}"/>
              </a:ext>
            </a:extLst>
          </p:cNvPr>
          <p:cNvSpPr txBox="1"/>
          <p:nvPr/>
        </p:nvSpPr>
        <p:spPr>
          <a:xfrm>
            <a:off x="8879869" y="3837580"/>
            <a:ext cx="941283" cy="393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accent4"/>
                </a:solidFill>
              </a:rPr>
              <a:t>앱 메뉴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FCE82B-77DF-42EB-AED2-B7111ABAF135}"/>
              </a:ext>
            </a:extLst>
          </p:cNvPr>
          <p:cNvSpPr txBox="1"/>
          <p:nvPr/>
        </p:nvSpPr>
        <p:spPr>
          <a:xfrm>
            <a:off x="853417" y="4588552"/>
            <a:ext cx="3485249" cy="917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accent4"/>
                </a:solidFill>
              </a:rPr>
              <a:t>It’s</a:t>
            </a:r>
            <a:r>
              <a:rPr lang="ko-KR" altLang="en-US" dirty="0">
                <a:solidFill>
                  <a:schemeClr val="accent4"/>
                </a:solidFill>
              </a:rPr>
              <a:t> </a:t>
            </a:r>
            <a:r>
              <a:rPr lang="en-US" altLang="ko-KR" dirty="0">
                <a:solidFill>
                  <a:schemeClr val="accent4"/>
                </a:solidFill>
              </a:rPr>
              <a:t>me</a:t>
            </a:r>
            <a:r>
              <a:rPr lang="ko-KR" altLang="en-US" dirty="0">
                <a:solidFill>
                  <a:schemeClr val="accent4"/>
                </a:solidFill>
              </a:rPr>
              <a:t> </a:t>
            </a:r>
            <a:r>
              <a:rPr lang="en-US" altLang="ko-KR" dirty="0">
                <a:solidFill>
                  <a:schemeClr val="accent4"/>
                </a:solidFill>
              </a:rPr>
              <a:t>App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이 앱은 자신을 소개하는 것이 목적이므로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위와 같이 이름을 정해보았습니다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9E07B50-0A23-4DA0-9FEC-D49D0A1576BF}"/>
              </a:ext>
            </a:extLst>
          </p:cNvPr>
          <p:cNvCxnSpPr>
            <a:cxnSpLocks/>
          </p:cNvCxnSpPr>
          <p:nvPr/>
        </p:nvCxnSpPr>
        <p:spPr>
          <a:xfrm>
            <a:off x="738947" y="4621645"/>
            <a:ext cx="0" cy="884594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494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1399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Profile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Personal Information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D779B9-A8D8-439D-B31D-59CE7CD31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48" y="1817470"/>
            <a:ext cx="2375139" cy="47447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576296-8703-43D4-84F5-1325C171A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431" y="1803451"/>
            <a:ext cx="2378955" cy="47303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33E491-C5C3-4769-B21F-C8D1FB80C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186" y="1803451"/>
            <a:ext cx="2377573" cy="47385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7DCC3B-63AC-43D2-98E6-1D17B8C6EBE7}"/>
              </a:ext>
            </a:extLst>
          </p:cNvPr>
          <p:cNvSpPr txBox="1"/>
          <p:nvPr/>
        </p:nvSpPr>
        <p:spPr>
          <a:xfrm>
            <a:off x="313862" y="2076753"/>
            <a:ext cx="3943708" cy="1435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accent4"/>
                </a:solidFill>
              </a:rPr>
              <a:t>Profile </a:t>
            </a:r>
            <a:r>
              <a:rPr lang="ko-KR" altLang="en-US" dirty="0">
                <a:solidFill>
                  <a:schemeClr val="accent4"/>
                </a:solidFill>
              </a:rPr>
              <a:t>메뉴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초기화면에서 가장 위에 있는 </a:t>
            </a:r>
            <a:r>
              <a:rPr lang="en-US" altLang="ko-KR" sz="1400" dirty="0">
                <a:solidFill>
                  <a:schemeClr val="accent4"/>
                </a:solidFill>
              </a:rPr>
              <a:t>Profile </a:t>
            </a:r>
            <a:r>
              <a:rPr lang="ko-KR" altLang="en-US" sz="1400" dirty="0">
                <a:solidFill>
                  <a:schemeClr val="accent4"/>
                </a:solidFill>
              </a:rPr>
              <a:t>메뉴를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클릭하면 오른쪽과 같은 화면을 볼 수 있습니다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왼쪽 상단의 </a:t>
            </a:r>
            <a:r>
              <a:rPr lang="en-US" altLang="ko-KR" sz="1400" dirty="0">
                <a:solidFill>
                  <a:schemeClr val="accent4"/>
                </a:solidFill>
              </a:rPr>
              <a:t>‘</a:t>
            </a:r>
            <a:r>
              <a:rPr lang="ko-KR" altLang="en-US" sz="1400" dirty="0">
                <a:solidFill>
                  <a:schemeClr val="accent4"/>
                </a:solidFill>
              </a:rPr>
              <a:t>처음</a:t>
            </a:r>
            <a:r>
              <a:rPr lang="en-US" altLang="ko-KR" sz="1400" dirty="0">
                <a:solidFill>
                  <a:schemeClr val="accent4"/>
                </a:solidFill>
              </a:rPr>
              <a:t>‘ </a:t>
            </a:r>
            <a:r>
              <a:rPr lang="ko-KR" altLang="en-US" sz="1400" dirty="0">
                <a:solidFill>
                  <a:schemeClr val="accent4"/>
                </a:solidFill>
              </a:rPr>
              <a:t>버튼을 통해 초기화면으로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돌아갈 수 있습니다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50FD471-A4E3-40E4-9C31-FB0AB0AD084F}"/>
              </a:ext>
            </a:extLst>
          </p:cNvPr>
          <p:cNvCxnSpPr>
            <a:cxnSpLocks/>
          </p:cNvCxnSpPr>
          <p:nvPr/>
        </p:nvCxnSpPr>
        <p:spPr>
          <a:xfrm>
            <a:off x="225697" y="2114583"/>
            <a:ext cx="8059" cy="1397243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1E25F82-2EC8-47C8-A693-B3A57A579E6C}"/>
              </a:ext>
            </a:extLst>
          </p:cNvPr>
          <p:cNvSpPr txBox="1"/>
          <p:nvPr/>
        </p:nvSpPr>
        <p:spPr>
          <a:xfrm>
            <a:off x="338049" y="3728709"/>
            <a:ext cx="4071949" cy="918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accent4"/>
                </a:solidFill>
              </a:rPr>
              <a:t>1. </a:t>
            </a:r>
            <a:r>
              <a:rPr lang="ko-KR" altLang="en-US" dirty="0">
                <a:solidFill>
                  <a:schemeClr val="accent4"/>
                </a:solidFill>
              </a:rPr>
              <a:t>인적사항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4"/>
                </a:solidFill>
              </a:rPr>
              <a:t>Collapsible-set </a:t>
            </a:r>
            <a:r>
              <a:rPr lang="ko-KR" altLang="en-US" sz="1400" dirty="0">
                <a:solidFill>
                  <a:schemeClr val="accent4"/>
                </a:solidFill>
              </a:rPr>
              <a:t>형태의 첫번째 블록인 인적사항은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개인정보를 담고 있습니다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F2D8948-63F0-4C1A-AB9C-B58924F3F4D2}"/>
              </a:ext>
            </a:extLst>
          </p:cNvPr>
          <p:cNvCxnSpPr/>
          <p:nvPr/>
        </p:nvCxnSpPr>
        <p:spPr>
          <a:xfrm>
            <a:off x="233756" y="3775250"/>
            <a:ext cx="0" cy="84871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2819A0-8976-4B1E-BDAB-9D154109B24B}"/>
              </a:ext>
            </a:extLst>
          </p:cNvPr>
          <p:cNvSpPr txBox="1"/>
          <p:nvPr/>
        </p:nvSpPr>
        <p:spPr>
          <a:xfrm>
            <a:off x="338049" y="4825887"/>
            <a:ext cx="3534942" cy="659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accent4"/>
                </a:solidFill>
              </a:rPr>
              <a:t>2. </a:t>
            </a:r>
            <a:r>
              <a:rPr lang="ko-KR" altLang="en-US" dirty="0">
                <a:solidFill>
                  <a:schemeClr val="accent4"/>
                </a:solidFill>
              </a:rPr>
              <a:t>학력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두 번째 블록은 학력사항을 담고 있습니다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6ABAAB-F74C-44C2-B815-43A77D80C4E9}"/>
              </a:ext>
            </a:extLst>
          </p:cNvPr>
          <p:cNvCxnSpPr>
            <a:cxnSpLocks/>
          </p:cNvCxnSpPr>
          <p:nvPr/>
        </p:nvCxnSpPr>
        <p:spPr>
          <a:xfrm>
            <a:off x="233756" y="4872428"/>
            <a:ext cx="0" cy="61261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F48C2BB-7193-4FF4-B383-6E404681BCC0}"/>
              </a:ext>
            </a:extLst>
          </p:cNvPr>
          <p:cNvSpPr txBox="1"/>
          <p:nvPr/>
        </p:nvSpPr>
        <p:spPr>
          <a:xfrm>
            <a:off x="338049" y="5682142"/>
            <a:ext cx="3943708" cy="918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accent4"/>
                </a:solidFill>
              </a:rPr>
              <a:t>3. </a:t>
            </a:r>
            <a:r>
              <a:rPr lang="ko-KR" altLang="en-US" dirty="0">
                <a:solidFill>
                  <a:schemeClr val="accent4"/>
                </a:solidFill>
              </a:rPr>
              <a:t>수상내역 및 자격증 취득 현황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세 번째 블록은 수상내역 및 자격증 취득 현황을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나타냅니다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E8DC96B-F3E9-4FF9-92E7-F5616095D12F}"/>
              </a:ext>
            </a:extLst>
          </p:cNvPr>
          <p:cNvCxnSpPr>
            <a:cxnSpLocks/>
          </p:cNvCxnSpPr>
          <p:nvPr/>
        </p:nvCxnSpPr>
        <p:spPr>
          <a:xfrm flipH="1">
            <a:off x="225697" y="5728683"/>
            <a:ext cx="8059" cy="87146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47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1399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Profile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422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Personal Information - Code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72A678-145F-43B7-BECC-465B3F082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64" y="2380060"/>
            <a:ext cx="7696200" cy="3905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B530F5-9905-4505-9716-0582CAA571F9}"/>
              </a:ext>
            </a:extLst>
          </p:cNvPr>
          <p:cNvSpPr txBox="1"/>
          <p:nvPr/>
        </p:nvSpPr>
        <p:spPr>
          <a:xfrm>
            <a:off x="718309" y="1768977"/>
            <a:ext cx="3993401" cy="393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chemeClr val="accent4"/>
                </a:solidFill>
              </a:rPr>
              <a:t>초기화면 코드 부분</a:t>
            </a:r>
            <a:endParaRPr lang="en-US" altLang="ko-KR" b="1" dirty="0">
              <a:solidFill>
                <a:schemeClr val="accent4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A23375B-321B-43A3-8319-BD8EA5782E29}"/>
              </a:ext>
            </a:extLst>
          </p:cNvPr>
          <p:cNvCxnSpPr>
            <a:cxnSpLocks/>
          </p:cNvCxnSpPr>
          <p:nvPr/>
        </p:nvCxnSpPr>
        <p:spPr>
          <a:xfrm>
            <a:off x="630144" y="1710118"/>
            <a:ext cx="0" cy="520410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5C20FDD-669B-4849-AAAF-4128E53C7E5E}"/>
              </a:ext>
            </a:extLst>
          </p:cNvPr>
          <p:cNvCxnSpPr/>
          <p:nvPr/>
        </p:nvCxnSpPr>
        <p:spPr>
          <a:xfrm>
            <a:off x="2235618" y="3245224"/>
            <a:ext cx="1045464" cy="0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2A603D2-AB8D-4E3B-B4EE-71C0BC8D1DE3}"/>
              </a:ext>
            </a:extLst>
          </p:cNvPr>
          <p:cNvCxnSpPr>
            <a:cxnSpLocks/>
          </p:cNvCxnSpPr>
          <p:nvPr/>
        </p:nvCxnSpPr>
        <p:spPr>
          <a:xfrm>
            <a:off x="4209687" y="4314755"/>
            <a:ext cx="729866" cy="0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A7114C2-20ED-447B-B319-79AA03F91A07}"/>
              </a:ext>
            </a:extLst>
          </p:cNvPr>
          <p:cNvCxnSpPr>
            <a:cxnSpLocks/>
          </p:cNvCxnSpPr>
          <p:nvPr/>
        </p:nvCxnSpPr>
        <p:spPr>
          <a:xfrm>
            <a:off x="5993663" y="4520943"/>
            <a:ext cx="1312572" cy="0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8FA5660-148C-4EEC-AC79-F9AF71837E63}"/>
              </a:ext>
            </a:extLst>
          </p:cNvPr>
          <p:cNvCxnSpPr>
            <a:cxnSpLocks/>
          </p:cNvCxnSpPr>
          <p:nvPr/>
        </p:nvCxnSpPr>
        <p:spPr>
          <a:xfrm>
            <a:off x="6361216" y="4754025"/>
            <a:ext cx="945019" cy="0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BC90250-C1F7-423D-A0DC-D186561A2905}"/>
              </a:ext>
            </a:extLst>
          </p:cNvPr>
          <p:cNvCxnSpPr>
            <a:cxnSpLocks/>
          </p:cNvCxnSpPr>
          <p:nvPr/>
        </p:nvCxnSpPr>
        <p:spPr>
          <a:xfrm>
            <a:off x="4428564" y="4951249"/>
            <a:ext cx="394448" cy="0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B452919-5641-4B8B-BC77-68CF3C13A17A}"/>
              </a:ext>
            </a:extLst>
          </p:cNvPr>
          <p:cNvCxnSpPr>
            <a:cxnSpLocks/>
          </p:cNvCxnSpPr>
          <p:nvPr/>
        </p:nvCxnSpPr>
        <p:spPr>
          <a:xfrm>
            <a:off x="2151530" y="5838754"/>
            <a:ext cx="2223247" cy="0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492C86B-2D1E-43D6-BF34-CB553ABA2800}"/>
              </a:ext>
            </a:extLst>
          </p:cNvPr>
          <p:cNvCxnSpPr>
            <a:cxnSpLocks/>
          </p:cNvCxnSpPr>
          <p:nvPr/>
        </p:nvCxnSpPr>
        <p:spPr>
          <a:xfrm>
            <a:off x="3971365" y="3146612"/>
            <a:ext cx="4697506" cy="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BBC7A13-AFDA-49DB-BC60-CF4243AD591C}"/>
              </a:ext>
            </a:extLst>
          </p:cNvPr>
          <p:cNvSpPr txBox="1"/>
          <p:nvPr/>
        </p:nvSpPr>
        <p:spPr>
          <a:xfrm>
            <a:off x="8668871" y="2949731"/>
            <a:ext cx="3549370" cy="360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accent4"/>
                </a:solidFill>
              </a:rPr>
              <a:t>Header</a:t>
            </a:r>
            <a:r>
              <a:rPr lang="ko-KR" altLang="en-US" sz="1600" dirty="0">
                <a:solidFill>
                  <a:schemeClr val="accent4"/>
                </a:solidFill>
              </a:rPr>
              <a:t>부분에 보여지는 앱 이름 변경</a:t>
            </a:r>
            <a:endParaRPr lang="en-US" altLang="ko-KR" sz="1600" dirty="0">
              <a:solidFill>
                <a:schemeClr val="accent4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6440D1F-EBC3-4DD5-B641-BD329AB31A50}"/>
              </a:ext>
            </a:extLst>
          </p:cNvPr>
          <p:cNvCxnSpPr>
            <a:cxnSpLocks/>
          </p:cNvCxnSpPr>
          <p:nvPr/>
        </p:nvCxnSpPr>
        <p:spPr>
          <a:xfrm>
            <a:off x="4957482" y="5728448"/>
            <a:ext cx="3711389" cy="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68D8C59-3D07-4D7E-9E83-ABD537C069D0}"/>
              </a:ext>
            </a:extLst>
          </p:cNvPr>
          <p:cNvSpPr txBox="1"/>
          <p:nvPr/>
        </p:nvSpPr>
        <p:spPr>
          <a:xfrm>
            <a:off x="8668871" y="5548334"/>
            <a:ext cx="3265638" cy="360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accent4"/>
                </a:solidFill>
              </a:rPr>
              <a:t>Footer</a:t>
            </a:r>
            <a:r>
              <a:rPr lang="ko-KR" altLang="en-US" sz="1600" dirty="0">
                <a:solidFill>
                  <a:schemeClr val="accent4"/>
                </a:solidFill>
              </a:rPr>
              <a:t> 부분에 보여지는 문구 변경</a:t>
            </a:r>
            <a:endParaRPr lang="en-US" altLang="ko-KR" sz="1600" dirty="0">
              <a:solidFill>
                <a:schemeClr val="accent4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8CB7318-CEAC-4A2F-A556-475DC9451E47}"/>
              </a:ext>
            </a:extLst>
          </p:cNvPr>
          <p:cNvCxnSpPr>
            <a:cxnSpLocks/>
          </p:cNvCxnSpPr>
          <p:nvPr/>
        </p:nvCxnSpPr>
        <p:spPr>
          <a:xfrm>
            <a:off x="5862918" y="4222377"/>
            <a:ext cx="2985247" cy="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8166B77-64D1-4ED1-99FC-F0E34DF2B54B}"/>
              </a:ext>
            </a:extLst>
          </p:cNvPr>
          <p:cNvCxnSpPr>
            <a:cxnSpLocks/>
          </p:cNvCxnSpPr>
          <p:nvPr/>
        </p:nvCxnSpPr>
        <p:spPr>
          <a:xfrm>
            <a:off x="8184777" y="4419601"/>
            <a:ext cx="663388" cy="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3B54CC9-C58B-4AB8-A396-52F858B35CC8}"/>
              </a:ext>
            </a:extLst>
          </p:cNvPr>
          <p:cNvCxnSpPr>
            <a:cxnSpLocks/>
          </p:cNvCxnSpPr>
          <p:nvPr/>
        </p:nvCxnSpPr>
        <p:spPr>
          <a:xfrm>
            <a:off x="8184777" y="4661648"/>
            <a:ext cx="663388" cy="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8FB6391-FFE1-4CD1-8873-3FED0BE906B3}"/>
              </a:ext>
            </a:extLst>
          </p:cNvPr>
          <p:cNvCxnSpPr>
            <a:cxnSpLocks/>
          </p:cNvCxnSpPr>
          <p:nvPr/>
        </p:nvCxnSpPr>
        <p:spPr>
          <a:xfrm>
            <a:off x="5809130" y="4858871"/>
            <a:ext cx="3039035" cy="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9836A76-E33A-4E48-AAFA-9762FB72ABCF}"/>
              </a:ext>
            </a:extLst>
          </p:cNvPr>
          <p:cNvSpPr txBox="1"/>
          <p:nvPr/>
        </p:nvSpPr>
        <p:spPr>
          <a:xfrm>
            <a:off x="8924262" y="4045364"/>
            <a:ext cx="3293979" cy="951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4"/>
                </a:solidFill>
              </a:rPr>
              <a:t>초기화면에서 볼 수 있는 네 개의 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4"/>
                </a:solidFill>
              </a:rPr>
              <a:t>메뉴 이름을 </a:t>
            </a:r>
            <a:r>
              <a:rPr lang="en-US" altLang="ko-KR" sz="1600" dirty="0">
                <a:solidFill>
                  <a:schemeClr val="accent4"/>
                </a:solidFill>
              </a:rPr>
              <a:t>Profile, Project Video,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accent4"/>
                </a:solidFill>
              </a:rPr>
              <a:t>Interests, Plan</a:t>
            </a:r>
            <a:r>
              <a:rPr lang="ko-KR" altLang="en-US" sz="1600" dirty="0">
                <a:solidFill>
                  <a:schemeClr val="accent4"/>
                </a:solidFill>
              </a:rPr>
              <a:t>으로 변경</a:t>
            </a:r>
            <a:endParaRPr lang="en-US" altLang="ko-KR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603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1399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Profile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422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Personal Information - Code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392864-88AA-466E-A8D9-A0F46673AFFB}"/>
              </a:ext>
            </a:extLst>
          </p:cNvPr>
          <p:cNvSpPr txBox="1"/>
          <p:nvPr/>
        </p:nvSpPr>
        <p:spPr>
          <a:xfrm>
            <a:off x="718309" y="1768977"/>
            <a:ext cx="3993401" cy="393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chemeClr val="accent4"/>
                </a:solidFill>
              </a:rPr>
              <a:t>Profile </a:t>
            </a:r>
            <a:r>
              <a:rPr lang="ko-KR" altLang="en-US" b="1" dirty="0">
                <a:solidFill>
                  <a:schemeClr val="accent4"/>
                </a:solidFill>
              </a:rPr>
              <a:t>메뉴 </a:t>
            </a:r>
            <a:r>
              <a:rPr lang="en-US" altLang="ko-KR" b="1" dirty="0">
                <a:solidFill>
                  <a:schemeClr val="accent4"/>
                </a:solidFill>
              </a:rPr>
              <a:t>– </a:t>
            </a:r>
            <a:r>
              <a:rPr lang="ko-KR" altLang="en-US" b="1" dirty="0">
                <a:solidFill>
                  <a:schemeClr val="accent4"/>
                </a:solidFill>
              </a:rPr>
              <a:t>인적사항</a:t>
            </a:r>
            <a:endParaRPr lang="en-US" altLang="ko-KR" b="1" dirty="0">
              <a:solidFill>
                <a:schemeClr val="accent4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159E8D-68A6-4AFC-9D9D-A9BEF0699376}"/>
              </a:ext>
            </a:extLst>
          </p:cNvPr>
          <p:cNvCxnSpPr>
            <a:cxnSpLocks/>
          </p:cNvCxnSpPr>
          <p:nvPr/>
        </p:nvCxnSpPr>
        <p:spPr>
          <a:xfrm>
            <a:off x="630144" y="1710118"/>
            <a:ext cx="0" cy="520410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F973FF01-BF81-4F0B-BADE-E169054CA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60" y="2380060"/>
            <a:ext cx="7839075" cy="394335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000345E-D9CB-4EF0-8AD8-D1FFF09C8B84}"/>
              </a:ext>
            </a:extLst>
          </p:cNvPr>
          <p:cNvCxnSpPr>
            <a:cxnSpLocks/>
          </p:cNvCxnSpPr>
          <p:nvPr/>
        </p:nvCxnSpPr>
        <p:spPr>
          <a:xfrm>
            <a:off x="1784450" y="3290047"/>
            <a:ext cx="716704" cy="0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9BAE6F-925D-4BE9-8BA7-5A4774F77171}"/>
              </a:ext>
            </a:extLst>
          </p:cNvPr>
          <p:cNvSpPr/>
          <p:nvPr/>
        </p:nvSpPr>
        <p:spPr>
          <a:xfrm>
            <a:off x="2133600" y="4760259"/>
            <a:ext cx="3783106" cy="1308847"/>
          </a:xfrm>
          <a:prstGeom prst="rect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F11739-1FE6-40E5-BE3A-DFF6D927EFC2}"/>
              </a:ext>
            </a:extLst>
          </p:cNvPr>
          <p:cNvCxnSpPr>
            <a:cxnSpLocks/>
          </p:cNvCxnSpPr>
          <p:nvPr/>
        </p:nvCxnSpPr>
        <p:spPr>
          <a:xfrm>
            <a:off x="3129156" y="4150658"/>
            <a:ext cx="3755738" cy="0"/>
          </a:xfrm>
          <a:prstGeom prst="line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8D64965-DFD4-48C7-981C-8B678AF017A9}"/>
              </a:ext>
            </a:extLst>
          </p:cNvPr>
          <p:cNvCxnSpPr>
            <a:cxnSpLocks/>
          </p:cNvCxnSpPr>
          <p:nvPr/>
        </p:nvCxnSpPr>
        <p:spPr>
          <a:xfrm>
            <a:off x="3129156" y="3174660"/>
            <a:ext cx="5710044" cy="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EE5E67C-E24F-43DB-8DA2-8893AD213C3F}"/>
              </a:ext>
            </a:extLst>
          </p:cNvPr>
          <p:cNvSpPr txBox="1"/>
          <p:nvPr/>
        </p:nvSpPr>
        <p:spPr>
          <a:xfrm>
            <a:off x="8839200" y="2994546"/>
            <a:ext cx="3196709" cy="360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accent4"/>
                </a:solidFill>
              </a:rPr>
              <a:t>Header </a:t>
            </a:r>
            <a:r>
              <a:rPr lang="ko-KR" altLang="en-US" sz="1600" dirty="0">
                <a:solidFill>
                  <a:schemeClr val="accent4"/>
                </a:solidFill>
              </a:rPr>
              <a:t>부분에 표시될 문구 변경 </a:t>
            </a:r>
            <a:endParaRPr lang="en-US" altLang="ko-KR" sz="1600" dirty="0">
              <a:solidFill>
                <a:schemeClr val="accent4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EF3041F-05B0-40CE-8488-7469046E4609}"/>
              </a:ext>
            </a:extLst>
          </p:cNvPr>
          <p:cNvCxnSpPr>
            <a:cxnSpLocks/>
          </p:cNvCxnSpPr>
          <p:nvPr/>
        </p:nvCxnSpPr>
        <p:spPr>
          <a:xfrm>
            <a:off x="7073626" y="4044237"/>
            <a:ext cx="1577315" cy="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CD6D890-C245-4BD4-A81D-FD23AC71A7B5}"/>
              </a:ext>
            </a:extLst>
          </p:cNvPr>
          <p:cNvSpPr txBox="1"/>
          <p:nvPr/>
        </p:nvSpPr>
        <p:spPr>
          <a:xfrm>
            <a:off x="8650941" y="3764920"/>
            <a:ext cx="3493264" cy="656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4"/>
                </a:solidFill>
              </a:rPr>
              <a:t>페이지 상단에 표시될 사진과 크기를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4"/>
                </a:solidFill>
              </a:rPr>
              <a:t>변경</a:t>
            </a:r>
            <a:endParaRPr lang="en-US" altLang="ko-KR" sz="1600" dirty="0">
              <a:solidFill>
                <a:schemeClr val="accent4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0383712-8188-47C5-9073-920334F919CF}"/>
              </a:ext>
            </a:extLst>
          </p:cNvPr>
          <p:cNvCxnSpPr>
            <a:cxnSpLocks/>
          </p:cNvCxnSpPr>
          <p:nvPr/>
        </p:nvCxnSpPr>
        <p:spPr>
          <a:xfrm>
            <a:off x="5916706" y="4947810"/>
            <a:ext cx="2782030" cy="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D91FACE-6E99-4CE1-A63B-33130A50F60E}"/>
              </a:ext>
            </a:extLst>
          </p:cNvPr>
          <p:cNvSpPr txBox="1"/>
          <p:nvPr/>
        </p:nvSpPr>
        <p:spPr>
          <a:xfrm>
            <a:off x="8719477" y="4760259"/>
            <a:ext cx="3288080" cy="951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4"/>
                </a:solidFill>
              </a:rPr>
              <a:t>블록이름을 </a:t>
            </a:r>
            <a:r>
              <a:rPr lang="en-US" altLang="ko-KR" sz="1600" dirty="0">
                <a:solidFill>
                  <a:schemeClr val="accent4"/>
                </a:solidFill>
              </a:rPr>
              <a:t>‘</a:t>
            </a:r>
            <a:r>
              <a:rPr lang="ko-KR" altLang="en-US" sz="1600" dirty="0">
                <a:solidFill>
                  <a:schemeClr val="accent4"/>
                </a:solidFill>
              </a:rPr>
              <a:t>인적사항</a:t>
            </a:r>
            <a:r>
              <a:rPr lang="en-US" altLang="ko-KR" sz="1600" dirty="0">
                <a:solidFill>
                  <a:schemeClr val="accent4"/>
                </a:solidFill>
              </a:rPr>
              <a:t>＇</a:t>
            </a:r>
            <a:r>
              <a:rPr lang="ko-KR" altLang="en-US" sz="1600" dirty="0">
                <a:solidFill>
                  <a:schemeClr val="accent4"/>
                </a:solidFill>
              </a:rPr>
              <a:t>으로 변경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4"/>
                </a:solidFill>
              </a:rPr>
              <a:t>인적사항 블록 안의 내용을 왼쪽과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4"/>
                </a:solidFill>
              </a:rPr>
              <a:t>같이 변경</a:t>
            </a:r>
            <a:endParaRPr lang="en-US" altLang="ko-KR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670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1399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Profile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422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Personal Information - Code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392864-88AA-466E-A8D9-A0F46673AFFB}"/>
              </a:ext>
            </a:extLst>
          </p:cNvPr>
          <p:cNvSpPr txBox="1"/>
          <p:nvPr/>
        </p:nvSpPr>
        <p:spPr>
          <a:xfrm>
            <a:off x="718308" y="1768978"/>
            <a:ext cx="5458373" cy="393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chemeClr val="accent4"/>
                </a:solidFill>
              </a:rPr>
              <a:t>Profile </a:t>
            </a:r>
            <a:r>
              <a:rPr lang="ko-KR" altLang="en-US" b="1" dirty="0">
                <a:solidFill>
                  <a:schemeClr val="accent4"/>
                </a:solidFill>
              </a:rPr>
              <a:t>메뉴 </a:t>
            </a:r>
            <a:r>
              <a:rPr lang="en-US" altLang="ko-KR" b="1" dirty="0">
                <a:solidFill>
                  <a:schemeClr val="accent4"/>
                </a:solidFill>
              </a:rPr>
              <a:t>– </a:t>
            </a:r>
            <a:r>
              <a:rPr lang="ko-KR" altLang="en-US" b="1" dirty="0">
                <a:solidFill>
                  <a:schemeClr val="accent4"/>
                </a:solidFill>
              </a:rPr>
              <a:t>학력</a:t>
            </a:r>
            <a:r>
              <a:rPr lang="en-US" altLang="ko-KR" b="1" dirty="0">
                <a:solidFill>
                  <a:schemeClr val="accent4"/>
                </a:solidFill>
              </a:rPr>
              <a:t>, </a:t>
            </a:r>
            <a:r>
              <a:rPr lang="ko-KR" altLang="en-US" b="1" dirty="0">
                <a:solidFill>
                  <a:schemeClr val="accent4"/>
                </a:solidFill>
              </a:rPr>
              <a:t>수상내역 및 자격증 취득현황</a:t>
            </a:r>
            <a:endParaRPr lang="en-US" altLang="ko-KR" b="1" dirty="0">
              <a:solidFill>
                <a:schemeClr val="accent4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A159E8D-68A6-4AFC-9D9D-A9BEF0699376}"/>
              </a:ext>
            </a:extLst>
          </p:cNvPr>
          <p:cNvCxnSpPr>
            <a:cxnSpLocks/>
          </p:cNvCxnSpPr>
          <p:nvPr/>
        </p:nvCxnSpPr>
        <p:spPr>
          <a:xfrm>
            <a:off x="630144" y="1710118"/>
            <a:ext cx="0" cy="520410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32B244E-A76E-4D6D-9EA0-6AA859AF0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9" y="2302346"/>
            <a:ext cx="8650661" cy="433781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A02BC6-6B75-4ACE-A7F4-69EC22DA17B9}"/>
              </a:ext>
            </a:extLst>
          </p:cNvPr>
          <p:cNvSpPr/>
          <p:nvPr/>
        </p:nvSpPr>
        <p:spPr>
          <a:xfrm>
            <a:off x="585318" y="4323337"/>
            <a:ext cx="8226987" cy="2122287"/>
          </a:xfrm>
          <a:prstGeom prst="rect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1191E0-DD69-4CA5-A6E3-38FCB21CBBD7}"/>
              </a:ext>
            </a:extLst>
          </p:cNvPr>
          <p:cNvSpPr/>
          <p:nvPr/>
        </p:nvSpPr>
        <p:spPr>
          <a:xfrm>
            <a:off x="585319" y="2464966"/>
            <a:ext cx="4551458" cy="1524327"/>
          </a:xfrm>
          <a:prstGeom prst="rect">
            <a:avLst/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47AD73A-3AF6-41CD-B5BE-EE38FB2E1BCE}"/>
              </a:ext>
            </a:extLst>
          </p:cNvPr>
          <p:cNvCxnSpPr>
            <a:cxnSpLocks/>
          </p:cNvCxnSpPr>
          <p:nvPr/>
        </p:nvCxnSpPr>
        <p:spPr>
          <a:xfrm>
            <a:off x="5136777" y="2751551"/>
            <a:ext cx="3899647" cy="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9620EDC-058E-49E2-A081-14A4229C75B3}"/>
              </a:ext>
            </a:extLst>
          </p:cNvPr>
          <p:cNvSpPr txBox="1"/>
          <p:nvPr/>
        </p:nvSpPr>
        <p:spPr>
          <a:xfrm>
            <a:off x="9036424" y="2384706"/>
            <a:ext cx="3082895" cy="12466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4"/>
                </a:solidFill>
              </a:rPr>
              <a:t>블록 이름을 </a:t>
            </a:r>
            <a:r>
              <a:rPr lang="en-US" altLang="ko-KR" sz="1600" dirty="0">
                <a:solidFill>
                  <a:schemeClr val="accent4"/>
                </a:solidFill>
              </a:rPr>
              <a:t>‘</a:t>
            </a:r>
            <a:r>
              <a:rPr lang="ko-KR" altLang="en-US" sz="1600" dirty="0">
                <a:solidFill>
                  <a:schemeClr val="accent4"/>
                </a:solidFill>
              </a:rPr>
              <a:t>학력</a:t>
            </a:r>
            <a:r>
              <a:rPr lang="en-US" altLang="ko-KR" sz="1600" dirty="0">
                <a:solidFill>
                  <a:schemeClr val="accent4"/>
                </a:solidFill>
              </a:rPr>
              <a:t>’</a:t>
            </a:r>
            <a:r>
              <a:rPr lang="ko-KR" altLang="en-US" sz="1600" dirty="0">
                <a:solidFill>
                  <a:schemeClr val="accent4"/>
                </a:solidFill>
              </a:rPr>
              <a:t>으로 변경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4"/>
                </a:solidFill>
              </a:rPr>
              <a:t>학력 블록의 내용을 왼쪽과 같이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4"/>
                </a:solidFill>
              </a:rPr>
              <a:t>변경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4"/>
                </a:solidFill>
              </a:rPr>
              <a:t>경성대학교 </a:t>
            </a:r>
            <a:r>
              <a:rPr lang="en-US" altLang="ko-KR" sz="1600" dirty="0">
                <a:solidFill>
                  <a:schemeClr val="accent4"/>
                </a:solidFill>
              </a:rPr>
              <a:t>UI</a:t>
            </a:r>
            <a:r>
              <a:rPr lang="ko-KR" altLang="en-US" sz="1600" dirty="0">
                <a:solidFill>
                  <a:schemeClr val="accent4"/>
                </a:solidFill>
              </a:rPr>
              <a:t>를 사진으로 삽입</a:t>
            </a:r>
            <a:endParaRPr lang="en-US" altLang="ko-KR" sz="1600" dirty="0">
              <a:solidFill>
                <a:schemeClr val="accent4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BD6CD8E-0090-4A2C-8917-237CA91CAD3C}"/>
              </a:ext>
            </a:extLst>
          </p:cNvPr>
          <p:cNvCxnSpPr>
            <a:cxnSpLocks/>
          </p:cNvCxnSpPr>
          <p:nvPr/>
        </p:nvCxnSpPr>
        <p:spPr>
          <a:xfrm>
            <a:off x="8812305" y="4471255"/>
            <a:ext cx="510989" cy="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3FF8B43-D2BB-46FE-9D5A-1AD2F526E67B}"/>
              </a:ext>
            </a:extLst>
          </p:cNvPr>
          <p:cNvSpPr txBox="1"/>
          <p:nvPr/>
        </p:nvSpPr>
        <p:spPr>
          <a:xfrm>
            <a:off x="9430872" y="4312604"/>
            <a:ext cx="2761128" cy="124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4"/>
                </a:solidFill>
              </a:rPr>
              <a:t>블록 이름을 </a:t>
            </a:r>
            <a:r>
              <a:rPr lang="en-US" altLang="ko-KR" sz="1600" dirty="0">
                <a:solidFill>
                  <a:schemeClr val="accent4"/>
                </a:solidFill>
              </a:rPr>
              <a:t>‘</a:t>
            </a:r>
            <a:r>
              <a:rPr lang="ko-KR" altLang="en-US" sz="1600" dirty="0">
                <a:solidFill>
                  <a:schemeClr val="accent4"/>
                </a:solidFill>
              </a:rPr>
              <a:t>수상내역 및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4"/>
                </a:solidFill>
              </a:rPr>
              <a:t>자격증 취득 현황</a:t>
            </a:r>
            <a:r>
              <a:rPr lang="en-US" altLang="ko-KR" sz="1600" dirty="0">
                <a:solidFill>
                  <a:schemeClr val="accent4"/>
                </a:solidFill>
              </a:rPr>
              <a:t>’ </a:t>
            </a:r>
            <a:r>
              <a:rPr lang="ko-KR" altLang="en-US" sz="1600" dirty="0">
                <a:solidFill>
                  <a:schemeClr val="accent4"/>
                </a:solidFill>
              </a:rPr>
              <a:t>으로 변경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4"/>
                </a:solidFill>
              </a:rPr>
              <a:t>수상내역과 취득한 자격증 </a:t>
            </a:r>
            <a:endParaRPr lang="en-US" altLang="ko-KR" sz="16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accent4"/>
                </a:solidFill>
              </a:rPr>
              <a:t>내역을 왼쪽과 같이 입력</a:t>
            </a:r>
            <a:endParaRPr lang="en-US" altLang="ko-KR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110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2695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Project Video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9546AE-CEBC-41EC-8E53-EC03FB1CB097}"/>
              </a:ext>
            </a:extLst>
          </p:cNvPr>
          <p:cNvSpPr txBox="1"/>
          <p:nvPr/>
        </p:nvSpPr>
        <p:spPr>
          <a:xfrm>
            <a:off x="2289252" y="1180991"/>
            <a:ext cx="1386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Projects Video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14601E-8FC0-463F-AAE0-B453B0340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202" y="1956594"/>
            <a:ext cx="2320530" cy="46196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D02CDA-7686-4E71-A243-C7697F584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56594"/>
            <a:ext cx="2334069" cy="46196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534BDD-F481-4CD5-ACAB-FD185D8BC940}"/>
              </a:ext>
            </a:extLst>
          </p:cNvPr>
          <p:cNvSpPr txBox="1"/>
          <p:nvPr/>
        </p:nvSpPr>
        <p:spPr>
          <a:xfrm>
            <a:off x="797956" y="3215271"/>
            <a:ext cx="4940776" cy="1434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accent4"/>
                </a:solidFill>
              </a:rPr>
              <a:t>Project Video </a:t>
            </a:r>
            <a:r>
              <a:rPr lang="ko-KR" altLang="en-US" dirty="0">
                <a:solidFill>
                  <a:schemeClr val="accent4"/>
                </a:solidFill>
              </a:rPr>
              <a:t>메뉴</a:t>
            </a:r>
            <a:endParaRPr lang="en-US" altLang="ko-KR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초기화면에서 두 번째 메뉴를 누르면 볼 수 있는 화면입니다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두 개의 영상이 삽입 되어있고 원하는 영상을 재생시키거나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일시정지 할 수 있습니다</a:t>
            </a:r>
            <a:r>
              <a:rPr lang="en-US" altLang="ko-KR" sz="1400" dirty="0">
                <a:solidFill>
                  <a:schemeClr val="accent4"/>
                </a:solidFill>
              </a:rPr>
              <a:t>. </a:t>
            </a:r>
            <a:r>
              <a:rPr lang="ko-KR" altLang="en-US" sz="1400" dirty="0">
                <a:solidFill>
                  <a:schemeClr val="accent4"/>
                </a:solidFill>
              </a:rPr>
              <a:t>그리고 왼쪽 상단의 </a:t>
            </a:r>
            <a:r>
              <a:rPr lang="en-US" altLang="ko-KR" sz="1400" dirty="0">
                <a:solidFill>
                  <a:schemeClr val="accent4"/>
                </a:solidFill>
              </a:rPr>
              <a:t>X</a:t>
            </a:r>
            <a:r>
              <a:rPr lang="ko-KR" altLang="en-US" sz="1400" dirty="0">
                <a:solidFill>
                  <a:schemeClr val="accent4"/>
                </a:solidFill>
              </a:rPr>
              <a:t>아이콘을 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solidFill>
                  <a:schemeClr val="accent4"/>
                </a:solidFill>
              </a:rPr>
              <a:t>누르면 초기화면으로 돌아갈 수 있습니다</a:t>
            </a:r>
            <a:r>
              <a:rPr lang="en-US" altLang="ko-KR" sz="1400" dirty="0">
                <a:solidFill>
                  <a:schemeClr val="accent4"/>
                </a:solidFill>
              </a:rPr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0D4DA24-9953-49CC-BC5C-BE1F36F11A22}"/>
              </a:ext>
            </a:extLst>
          </p:cNvPr>
          <p:cNvCxnSpPr>
            <a:cxnSpLocks/>
          </p:cNvCxnSpPr>
          <p:nvPr/>
        </p:nvCxnSpPr>
        <p:spPr>
          <a:xfrm>
            <a:off x="709791" y="3253101"/>
            <a:ext cx="8059" cy="1397243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606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1283</Words>
  <Application>Microsoft Office PowerPoint</Application>
  <PresentationFormat>와이드스크린</PresentationFormat>
  <Paragraphs>260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Noto Sans CJK KR Thin</vt:lpstr>
      <vt:lpstr>나눔스퀘어라운드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천 은진</cp:lastModifiedBy>
  <cp:revision>82</cp:revision>
  <dcterms:created xsi:type="dcterms:W3CDTF">2015-07-07T04:48:58Z</dcterms:created>
  <dcterms:modified xsi:type="dcterms:W3CDTF">2021-06-14T02:16:27Z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